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tags/tag4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tags/tag24.xml" ContentType="application/vnd.openxmlformats-officedocument.presentationml.tags+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diagrams/data3.xml" ContentType="application/vnd.openxmlformats-officedocument.drawingml.diagramData+xml"/>
  <Override PartName="/ppt/tags/tag31.xml" ContentType="application/vnd.openxmlformats-officedocument.presentationml.tags+xml"/>
  <Override PartName="/ppt/charts/chart4.xml" ContentType="application/vnd.openxmlformats-officedocument.drawingml.chart+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diagrams/layout3.xml" ContentType="application/vnd.openxmlformats-officedocument.drawingml.diagramLayout+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charts/chart5.xml" ContentType="application/vnd.openxmlformats-officedocument.drawingml.chart+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charts/chart6.xml" ContentType="application/vnd.openxmlformats-officedocument.drawingml.chart+xml"/>
  <Override PartName="/ppt/tags/tag44.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notesMasterIdLst>
    <p:notesMasterId r:id="rId65"/>
  </p:notesMasterIdLst>
  <p:handoutMasterIdLst>
    <p:handoutMasterId r:id="rId66"/>
  </p:handoutMasterIdLst>
  <p:sldIdLst>
    <p:sldId id="256" r:id="rId3"/>
    <p:sldId id="260" r:id="rId4"/>
    <p:sldId id="259" r:id="rId5"/>
    <p:sldId id="370" r:id="rId6"/>
    <p:sldId id="268" r:id="rId7"/>
    <p:sldId id="402" r:id="rId8"/>
    <p:sldId id="422" r:id="rId9"/>
    <p:sldId id="418" r:id="rId10"/>
    <p:sldId id="423" r:id="rId11"/>
    <p:sldId id="420" r:id="rId12"/>
    <p:sldId id="285" r:id="rId13"/>
    <p:sldId id="297" r:id="rId14"/>
    <p:sldId id="415" r:id="rId15"/>
    <p:sldId id="314" r:id="rId16"/>
    <p:sldId id="290" r:id="rId17"/>
    <p:sldId id="318" r:id="rId18"/>
    <p:sldId id="296" r:id="rId19"/>
    <p:sldId id="284" r:id="rId20"/>
    <p:sldId id="374" r:id="rId21"/>
    <p:sldId id="375" r:id="rId22"/>
    <p:sldId id="416" r:id="rId23"/>
    <p:sldId id="341" r:id="rId24"/>
    <p:sldId id="343" r:id="rId25"/>
    <p:sldId id="344" r:id="rId26"/>
    <p:sldId id="345" r:id="rId27"/>
    <p:sldId id="346" r:id="rId28"/>
    <p:sldId id="409" r:id="rId29"/>
    <p:sldId id="353" r:id="rId30"/>
    <p:sldId id="403" r:id="rId31"/>
    <p:sldId id="406" r:id="rId32"/>
    <p:sldId id="408" r:id="rId33"/>
    <p:sldId id="361" r:id="rId34"/>
    <p:sldId id="359" r:id="rId35"/>
    <p:sldId id="357" r:id="rId36"/>
    <p:sldId id="358" r:id="rId37"/>
    <p:sldId id="381" r:id="rId38"/>
    <p:sldId id="383" r:id="rId39"/>
    <p:sldId id="384" r:id="rId40"/>
    <p:sldId id="385" r:id="rId41"/>
    <p:sldId id="386" r:id="rId42"/>
    <p:sldId id="369" r:id="rId43"/>
    <p:sldId id="389" r:id="rId44"/>
    <p:sldId id="280" r:id="rId45"/>
    <p:sldId id="382" r:id="rId46"/>
    <p:sldId id="331" r:id="rId47"/>
    <p:sldId id="338" r:id="rId48"/>
    <p:sldId id="322" r:id="rId49"/>
    <p:sldId id="277" r:id="rId50"/>
    <p:sldId id="330" r:id="rId51"/>
    <p:sldId id="334" r:id="rId52"/>
    <p:sldId id="333" r:id="rId53"/>
    <p:sldId id="371" r:id="rId54"/>
    <p:sldId id="339" r:id="rId55"/>
    <p:sldId id="336" r:id="rId56"/>
    <p:sldId id="275" r:id="rId57"/>
    <p:sldId id="274" r:id="rId58"/>
    <p:sldId id="411" r:id="rId59"/>
    <p:sldId id="414" r:id="rId60"/>
    <p:sldId id="412" r:id="rId61"/>
    <p:sldId id="413" r:id="rId62"/>
    <p:sldId id="323" r:id="rId63"/>
    <p:sldId id="257" r:id="rId64"/>
  </p:sldIdLst>
  <p:sldSz cx="9144000" cy="6858000" type="screen4x3"/>
  <p:notesSz cx="7010400" cy="92964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368" autoAdjust="0"/>
  </p:normalViewPr>
  <p:slideViewPr>
    <p:cSldViewPr>
      <p:cViewPr varScale="1">
        <p:scale>
          <a:sx n="95" d="100"/>
          <a:sy n="95" d="100"/>
        </p:scale>
        <p:origin x="-1458" y="-102"/>
      </p:cViewPr>
      <p:guideLst>
        <p:guide orient="horz" pos="2160"/>
        <p:guide pos="2880"/>
      </p:guideLst>
    </p:cSldViewPr>
  </p:slideViewPr>
  <p:notesTextViewPr>
    <p:cViewPr>
      <p:scale>
        <a:sx n="100" d="100"/>
        <a:sy n="100" d="100"/>
      </p:scale>
      <p:origin x="0" y="0"/>
    </p:cViewPr>
  </p:notesTextViewPr>
  <p:sorterViewPr>
    <p:cViewPr>
      <p:scale>
        <a:sx n="73" d="100"/>
        <a:sy n="73"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dstephens\Desktop\Media%20Survey\Tables%20for%20Media%20Survey%20-%20Regional%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scraig\My%20Documents\Stephanie%20Personal\Stephanie\PSU%20-%20Stephanie\A%20-%20Dissertation\SPSS\Tables%20for%20Media%20Survey%20-%20Prelim%20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dstephens\Desktop\Media%20Survey\Tables%20for%20Media%20Survey%20-%20Regiona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2400" dirty="0" smtClean="0"/>
              <a:t>AI/AN STD Rates for</a:t>
            </a:r>
            <a:r>
              <a:rPr lang="en-US" sz="2400" baseline="0" dirty="0" smtClean="0"/>
              <a:t> </a:t>
            </a:r>
            <a:r>
              <a:rPr lang="en-US" sz="2400" dirty="0" smtClean="0"/>
              <a:t>OR, WA, ID - 2005</a:t>
            </a:r>
            <a:endParaRPr lang="en-US" sz="2400" dirty="0"/>
          </a:p>
        </c:rich>
      </c:tx>
      <c:layout/>
    </c:title>
    <c:plotArea>
      <c:layout/>
      <c:barChart>
        <c:barDir val="col"/>
        <c:grouping val="clustered"/>
        <c:ser>
          <c:idx val="0"/>
          <c:order val="0"/>
          <c:tx>
            <c:strRef>
              <c:f>Sheet1!$B$1</c:f>
              <c:strCache>
                <c:ptCount val="1"/>
                <c:pt idx="0">
                  <c:v>Series 1</c:v>
                </c:pt>
              </c:strCache>
            </c:strRef>
          </c:tx>
          <c:cat>
            <c:strRef>
              <c:f>Sheet1!$A$2:$A$5</c:f>
              <c:strCache>
                <c:ptCount val="4"/>
                <c:pt idx="0">
                  <c:v>Chlamydia</c:v>
                </c:pt>
                <c:pt idx="1">
                  <c:v>Gonorrhea</c:v>
                </c:pt>
                <c:pt idx="2">
                  <c:v>P&amp;S Syphilis</c:v>
                </c:pt>
                <c:pt idx="3">
                  <c:v>HIV/AIDS</c:v>
                </c:pt>
              </c:strCache>
            </c:strRef>
          </c:cat>
          <c:val>
            <c:numRef>
              <c:f>Sheet1!$B$2:$B$5</c:f>
              <c:numCache>
                <c:formatCode>General</c:formatCode>
                <c:ptCount val="4"/>
                <c:pt idx="0">
                  <c:v>548</c:v>
                </c:pt>
                <c:pt idx="1">
                  <c:v>79</c:v>
                </c:pt>
                <c:pt idx="2">
                  <c:v>0.5</c:v>
                </c:pt>
                <c:pt idx="3">
                  <c:v>10</c:v>
                </c:pt>
              </c:numCache>
            </c:numRef>
          </c:val>
        </c:ser>
        <c:axId val="63792640"/>
        <c:axId val="63794176"/>
      </c:barChart>
      <c:catAx>
        <c:axId val="63792640"/>
        <c:scaling>
          <c:orientation val="minMax"/>
        </c:scaling>
        <c:axPos val="b"/>
        <c:tickLblPos val="nextTo"/>
        <c:crossAx val="63794176"/>
        <c:crosses val="autoZero"/>
        <c:auto val="1"/>
        <c:lblAlgn val="ctr"/>
        <c:lblOffset val="100"/>
      </c:catAx>
      <c:valAx>
        <c:axId val="63794176"/>
        <c:scaling>
          <c:orientation val="minMax"/>
        </c:scaling>
        <c:axPos val="l"/>
        <c:majorGridlines/>
        <c:numFmt formatCode="General" sourceLinked="1"/>
        <c:tickLblPos val="nextTo"/>
        <c:crossAx val="63792640"/>
        <c:crosses val="autoZero"/>
        <c:crossBetween val="between"/>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pieChart>
        <c:varyColors val="1"/>
        <c:ser>
          <c:idx val="1"/>
          <c:order val="1"/>
          <c:spPr>
            <a:solidFill>
              <a:schemeClr val="accent1">
                <a:lumMod val="75000"/>
              </a:schemeClr>
            </a:solidFill>
          </c:spPr>
          <c:dPt>
            <c:idx val="0"/>
            <c:spPr>
              <a:solidFill>
                <a:schemeClr val="bg2">
                  <a:lumMod val="25000"/>
                </a:schemeClr>
              </a:solidFill>
            </c:spPr>
          </c:dPt>
          <c:cat>
            <c:strRef>
              <c:f>Sheet1!$A$2:$A$3</c:f>
              <c:strCache>
                <c:ptCount val="2"/>
                <c:pt idx="0">
                  <c:v>Male</c:v>
                </c:pt>
                <c:pt idx="1">
                  <c:v>Female</c:v>
                </c:pt>
              </c:strCache>
            </c:strRef>
          </c:cat>
          <c:val>
            <c:numRef>
              <c:f>Sheet1!$B$2:$B$3</c:f>
              <c:numCache>
                <c:formatCode>General</c:formatCode>
                <c:ptCount val="2"/>
                <c:pt idx="0">
                  <c:v>66.599999999999994</c:v>
                </c:pt>
                <c:pt idx="1">
                  <c:v>33.300000000000004</c:v>
                </c:pt>
              </c:numCache>
            </c:numRef>
          </c:val>
        </c:ser>
        <c:ser>
          <c:idx val="0"/>
          <c:order val="0"/>
          <c:tx>
            <c:strRef>
              <c:f>Sheet1!$B$1</c:f>
              <c:strCache>
                <c:ptCount val="1"/>
                <c:pt idx="0">
                  <c:v>New HIV Diagnoses</c:v>
                </c:pt>
              </c:strCache>
            </c:strRef>
          </c:tx>
          <c:cat>
            <c:strRef>
              <c:f>Sheet1!$A$2:$A$3</c:f>
              <c:strCache>
                <c:ptCount val="2"/>
                <c:pt idx="0">
                  <c:v>Male</c:v>
                </c:pt>
                <c:pt idx="1">
                  <c:v>Female</c:v>
                </c:pt>
              </c:strCache>
            </c:strRef>
          </c:cat>
          <c:val>
            <c:numRef>
              <c:f>Sheet1!$B$2:$B$3</c:f>
              <c:numCache>
                <c:formatCode>General</c:formatCode>
                <c:ptCount val="2"/>
                <c:pt idx="0">
                  <c:v>66.599999999999994</c:v>
                </c:pt>
                <c:pt idx="1">
                  <c:v>33.300000000000004</c:v>
                </c:pt>
              </c:numCache>
            </c:numRef>
          </c:val>
        </c:ser>
        <c:firstSliceAng val="0"/>
      </c:pieChart>
    </c:plotArea>
    <c:legend>
      <c:legendPos val="r"/>
      <c:layout>
        <c:manualLayout>
          <c:xMode val="edge"/>
          <c:yMode val="edge"/>
          <c:x val="0.69436314564453028"/>
          <c:y val="0.31178817087519284"/>
          <c:w val="0.28676892982716834"/>
          <c:h val="0.33044664675536295"/>
        </c:manualLayout>
      </c:layout>
      <c:txPr>
        <a:bodyPr/>
        <a:lstStyle/>
        <a:p>
          <a:pPr>
            <a:defRPr sz="2000"/>
          </a:pPr>
          <a:endParaRPr lang="en-US"/>
        </a:p>
      </c:txP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pieChart>
        <c:varyColors val="1"/>
        <c:ser>
          <c:idx val="0"/>
          <c:order val="0"/>
          <c:tx>
            <c:strRef>
              <c:f>Sheet1!$B$1</c:f>
              <c:strCache>
                <c:ptCount val="1"/>
                <c:pt idx="0">
                  <c:v>Column1</c:v>
                </c:pt>
              </c:strCache>
            </c:strRef>
          </c:tx>
          <c:dPt>
            <c:idx val="0"/>
            <c:spPr>
              <a:solidFill>
                <a:schemeClr val="accent4">
                  <a:lumMod val="60000"/>
                  <a:lumOff val="40000"/>
                </a:schemeClr>
              </a:solidFill>
            </c:spPr>
          </c:dPt>
          <c:dPt>
            <c:idx val="1"/>
            <c:spPr>
              <a:solidFill>
                <a:schemeClr val="accent5">
                  <a:lumMod val="75000"/>
                </a:schemeClr>
              </a:solidFill>
            </c:spPr>
          </c:dPt>
          <c:cat>
            <c:strRef>
              <c:f>Sheet1!$A$2:$A$3</c:f>
              <c:strCache>
                <c:ptCount val="2"/>
                <c:pt idx="0">
                  <c:v>Adult</c:v>
                </c:pt>
                <c:pt idx="1">
                  <c:v>Teens &amp; Young Adults</c:v>
                </c:pt>
              </c:strCache>
            </c:strRef>
          </c:cat>
          <c:val>
            <c:numRef>
              <c:f>Sheet1!$B$2:$B$3</c:f>
              <c:numCache>
                <c:formatCode>General</c:formatCode>
                <c:ptCount val="2"/>
                <c:pt idx="0">
                  <c:v>50</c:v>
                </c:pt>
                <c:pt idx="1">
                  <c:v>50</c:v>
                </c:pt>
              </c:numCache>
            </c:numRef>
          </c:val>
        </c:ser>
        <c:firstSliceAng val="0"/>
      </c:pieChart>
    </c:plotArea>
    <c:legend>
      <c:legendPos val="r"/>
      <c:layout>
        <c:manualLayout>
          <c:xMode val="edge"/>
          <c:yMode val="edge"/>
          <c:x val="0.68254860503548165"/>
          <c:y val="0.32591484958610989"/>
          <c:w val="0.30916678178385743"/>
          <c:h val="0.38552442963860389"/>
        </c:manualLayout>
      </c:layout>
      <c:txPr>
        <a:bodyPr/>
        <a:lstStyle/>
        <a:p>
          <a:pPr>
            <a:defRPr sz="2000"/>
          </a:pPr>
          <a:endParaRPr lang="en-US"/>
        </a:p>
      </c:txPr>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10"/>
  <c:chart>
    <c:plotArea>
      <c:layout>
        <c:manualLayout>
          <c:layoutTarget val="inner"/>
          <c:xMode val="edge"/>
          <c:yMode val="edge"/>
          <c:x val="6.5675962379702496E-2"/>
          <c:y val="3.212017010531916E-2"/>
          <c:w val="0.90071281714785667"/>
          <c:h val="0.8252074819761448"/>
        </c:manualLayout>
      </c:layout>
      <c:barChart>
        <c:barDir val="col"/>
        <c:grouping val="clustered"/>
        <c:ser>
          <c:idx val="0"/>
          <c:order val="0"/>
          <c:tx>
            <c:strRef>
              <c:f>Sheet1!$B$677</c:f>
              <c:strCache>
                <c:ptCount val="1"/>
                <c:pt idx="0">
                  <c:v>Received </c:v>
                </c:pt>
              </c:strCache>
            </c:strRef>
          </c:tx>
          <c:spPr>
            <a:solidFill>
              <a:schemeClr val="accent3">
                <a:lumMod val="50000"/>
              </a:schemeClr>
            </a:solidFill>
          </c:spPr>
          <c:cat>
            <c:strRef>
              <c:f>Sheet1!$A$678:$A$680</c:f>
              <c:strCache>
                <c:ptCount val="3"/>
                <c:pt idx="0">
                  <c:v>Sexy Message (email, IM, text)</c:v>
                </c:pt>
                <c:pt idx="1">
                  <c:v>Sexy Picture or Video</c:v>
                </c:pt>
                <c:pt idx="2">
                  <c:v>Sexy Message on Social Networking Site</c:v>
                </c:pt>
              </c:strCache>
            </c:strRef>
          </c:cat>
          <c:val>
            <c:numRef>
              <c:f>Sheet1!$B$678:$B$680</c:f>
              <c:numCache>
                <c:formatCode>0</c:formatCode>
                <c:ptCount val="3"/>
                <c:pt idx="0">
                  <c:v>44</c:v>
                </c:pt>
                <c:pt idx="1">
                  <c:v>26</c:v>
                </c:pt>
                <c:pt idx="2">
                  <c:v>21</c:v>
                </c:pt>
              </c:numCache>
            </c:numRef>
          </c:val>
        </c:ser>
        <c:ser>
          <c:idx val="1"/>
          <c:order val="1"/>
          <c:tx>
            <c:strRef>
              <c:f>Sheet1!$C$677</c:f>
              <c:strCache>
                <c:ptCount val="1"/>
                <c:pt idx="0">
                  <c:v>Sent</c:v>
                </c:pt>
              </c:strCache>
            </c:strRef>
          </c:tx>
          <c:spPr>
            <a:solidFill>
              <a:schemeClr val="accent1">
                <a:lumMod val="50000"/>
              </a:schemeClr>
            </a:solidFill>
          </c:spPr>
          <c:cat>
            <c:strRef>
              <c:f>Sheet1!$A$678:$A$680</c:f>
              <c:strCache>
                <c:ptCount val="3"/>
                <c:pt idx="0">
                  <c:v>Sexy Message (email, IM, text)</c:v>
                </c:pt>
                <c:pt idx="1">
                  <c:v>Sexy Picture or Video</c:v>
                </c:pt>
                <c:pt idx="2">
                  <c:v>Sexy Message on Social Networking Site</c:v>
                </c:pt>
              </c:strCache>
            </c:strRef>
          </c:cat>
          <c:val>
            <c:numRef>
              <c:f>Sheet1!$C$678:$C$680</c:f>
              <c:numCache>
                <c:formatCode>General</c:formatCode>
                <c:ptCount val="3"/>
                <c:pt idx="0">
                  <c:v>16</c:v>
                </c:pt>
                <c:pt idx="1">
                  <c:v>8</c:v>
                </c:pt>
                <c:pt idx="2">
                  <c:v>5</c:v>
                </c:pt>
              </c:numCache>
            </c:numRef>
          </c:val>
        </c:ser>
        <c:dLbls>
          <c:showVal val="1"/>
        </c:dLbls>
        <c:axId val="62968192"/>
        <c:axId val="62969728"/>
      </c:barChart>
      <c:catAx>
        <c:axId val="62968192"/>
        <c:scaling>
          <c:orientation val="minMax"/>
        </c:scaling>
        <c:axPos val="b"/>
        <c:tickLblPos val="nextTo"/>
        <c:crossAx val="62969728"/>
        <c:crosses val="autoZero"/>
        <c:auto val="1"/>
        <c:lblAlgn val="ctr"/>
        <c:lblOffset val="100"/>
      </c:catAx>
      <c:valAx>
        <c:axId val="62969728"/>
        <c:scaling>
          <c:orientation val="minMax"/>
        </c:scaling>
        <c:axPos val="l"/>
        <c:numFmt formatCode="0" sourceLinked="1"/>
        <c:tickLblPos val="nextTo"/>
        <c:crossAx val="62968192"/>
        <c:crosses val="autoZero"/>
        <c:crossBetween val="between"/>
      </c:valAx>
    </c:plotArea>
    <c:legend>
      <c:legendPos val="r"/>
      <c:layout>
        <c:manualLayout>
          <c:xMode val="edge"/>
          <c:yMode val="edge"/>
          <c:x val="0.5777295456602406"/>
          <c:y val="0.18837146201319432"/>
          <c:w val="0.20996198751018197"/>
          <c:h val="0.1357696673051004"/>
        </c:manualLayout>
      </c:layout>
      <c:txPr>
        <a:bodyPr/>
        <a:lstStyle/>
        <a:p>
          <a:pPr>
            <a:defRPr sz="2400"/>
          </a:pPr>
          <a:endParaRPr lang="en-US"/>
        </a:p>
      </c:txPr>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0"/>
  <c:chart>
    <c:plotArea>
      <c:layout>
        <c:manualLayout>
          <c:layoutTarget val="inner"/>
          <c:xMode val="edge"/>
          <c:yMode val="edge"/>
          <c:x val="0.38722655896461272"/>
          <c:y val="2.8205128205128209E-2"/>
          <c:w val="0.59572959091320477"/>
          <c:h val="0.8388381966960019"/>
        </c:manualLayout>
      </c:layout>
      <c:barChart>
        <c:barDir val="bar"/>
        <c:grouping val="clustered"/>
        <c:ser>
          <c:idx val="0"/>
          <c:order val="0"/>
          <c:dLbls>
            <c:txPr>
              <a:bodyPr/>
              <a:lstStyle/>
              <a:p>
                <a:pPr>
                  <a:defRPr sz="1400"/>
                </a:pPr>
                <a:endParaRPr lang="en-US"/>
              </a:p>
            </c:txPr>
            <c:showVal val="1"/>
          </c:dLbls>
          <c:cat>
            <c:strRef>
              <c:f>Sheet1!$A$569:$A$575</c:f>
              <c:strCache>
                <c:ptCount val="7"/>
                <c:pt idx="0">
                  <c:v>Boyfriend/Girlfriend          </c:v>
                </c:pt>
                <c:pt idx="1">
                  <c:v>Someone I had a crush on          </c:v>
                </c:pt>
                <c:pt idx="2">
                  <c:v>Someone I dated or hooked up with           </c:v>
                </c:pt>
                <c:pt idx="3">
                  <c:v>Someone I just met   </c:v>
                </c:pt>
                <c:pt idx="4">
                  <c:v>Someone I wanted to date or hook up with        </c:v>
                </c:pt>
                <c:pt idx="5">
                  <c:v>One or more good friends         </c:v>
                </c:pt>
                <c:pt idx="6">
                  <c:v>Someone I only knew online  </c:v>
                </c:pt>
              </c:strCache>
            </c:strRef>
          </c:cat>
          <c:val>
            <c:numRef>
              <c:f>Sheet1!$B$569:$B$575</c:f>
              <c:numCache>
                <c:formatCode>0</c:formatCode>
                <c:ptCount val="7"/>
                <c:pt idx="0">
                  <c:v>17.899999999999999</c:v>
                </c:pt>
                <c:pt idx="1">
                  <c:v>5.5</c:v>
                </c:pt>
                <c:pt idx="2">
                  <c:v>5</c:v>
                </c:pt>
                <c:pt idx="3">
                  <c:v>1.5</c:v>
                </c:pt>
                <c:pt idx="4">
                  <c:v>5</c:v>
                </c:pt>
                <c:pt idx="5">
                  <c:v>9</c:v>
                </c:pt>
                <c:pt idx="6">
                  <c:v>0.5</c:v>
                </c:pt>
              </c:numCache>
            </c:numRef>
          </c:val>
        </c:ser>
        <c:dLbls>
          <c:showVal val="1"/>
        </c:dLbls>
        <c:axId val="63319040"/>
        <c:axId val="63329024"/>
      </c:barChart>
      <c:catAx>
        <c:axId val="63319040"/>
        <c:scaling>
          <c:orientation val="minMax"/>
        </c:scaling>
        <c:axPos val="l"/>
        <c:tickLblPos val="nextTo"/>
        <c:txPr>
          <a:bodyPr/>
          <a:lstStyle/>
          <a:p>
            <a:pPr>
              <a:defRPr sz="1600"/>
            </a:pPr>
            <a:endParaRPr lang="en-US"/>
          </a:p>
        </c:txPr>
        <c:crossAx val="63329024"/>
        <c:crosses val="autoZero"/>
        <c:auto val="1"/>
        <c:lblAlgn val="ctr"/>
        <c:lblOffset val="100"/>
      </c:catAx>
      <c:valAx>
        <c:axId val="63329024"/>
        <c:scaling>
          <c:orientation val="minMax"/>
        </c:scaling>
        <c:axPos val="b"/>
        <c:numFmt formatCode="0" sourceLinked="1"/>
        <c:tickLblPos val="nextTo"/>
        <c:crossAx val="63319040"/>
        <c:crosses val="autoZero"/>
        <c:crossBetween val="between"/>
      </c:valAx>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0"/>
  <c:chart>
    <c:plotArea>
      <c:layout>
        <c:manualLayout>
          <c:layoutTarget val="inner"/>
          <c:xMode val="edge"/>
          <c:yMode val="edge"/>
          <c:x val="5.7648184601924758E-2"/>
          <c:y val="5.6906824146981776E-2"/>
          <c:w val="0.92175909584577842"/>
          <c:h val="0.51193793247434982"/>
        </c:manualLayout>
      </c:layout>
      <c:barChart>
        <c:barDir val="col"/>
        <c:grouping val="clustered"/>
        <c:ser>
          <c:idx val="0"/>
          <c:order val="0"/>
          <c:tx>
            <c:strRef>
              <c:f>Sheet1!$B$646</c:f>
              <c:strCache>
                <c:ptCount val="1"/>
                <c:pt idx="0">
                  <c:v>Strongly or Somewhat Disagree</c:v>
                </c:pt>
              </c:strCache>
            </c:strRef>
          </c:tx>
          <c:spPr>
            <a:solidFill>
              <a:schemeClr val="accent1">
                <a:lumMod val="75000"/>
              </a:schemeClr>
            </a:solidFill>
          </c:spPr>
          <c:dLbls>
            <c:txPr>
              <a:bodyPr/>
              <a:lstStyle/>
              <a:p>
                <a:pPr>
                  <a:defRPr sz="1100"/>
                </a:pPr>
                <a:endParaRPr lang="en-US"/>
              </a:p>
            </c:txPr>
            <c:dLblPos val="outEnd"/>
            <c:showVal val="1"/>
          </c:dLbls>
          <c:cat>
            <c:strRef>
              <c:f>Sheet1!$A$647:$A$650</c:f>
              <c:strCache>
                <c:ptCount val="4"/>
                <c:pt idx="0">
                  <c:v>There is pressure among people my age to post sexy pictures, videos, or messages in their online profiles</c:v>
                </c:pt>
                <c:pt idx="1">
                  <c:v>People who exchange sexy messages or images are more likely to date or hook up in real life</c:v>
                </c:pt>
                <c:pt idx="2">
                  <c:v>People who exchange sexy messages or images are expected to date or hook up in real life</c:v>
                </c:pt>
                <c:pt idx="3">
                  <c:v>Sending sexually suggestive messages or images can have serious negative consequences</c:v>
                </c:pt>
              </c:strCache>
            </c:strRef>
          </c:cat>
          <c:val>
            <c:numRef>
              <c:f>Sheet1!$B$647:$B$650</c:f>
              <c:numCache>
                <c:formatCode>General</c:formatCode>
                <c:ptCount val="4"/>
                <c:pt idx="0">
                  <c:v>22</c:v>
                </c:pt>
                <c:pt idx="1">
                  <c:v>24</c:v>
                </c:pt>
                <c:pt idx="2">
                  <c:v>29</c:v>
                </c:pt>
                <c:pt idx="3">
                  <c:v>11</c:v>
                </c:pt>
              </c:numCache>
            </c:numRef>
          </c:val>
        </c:ser>
        <c:ser>
          <c:idx val="2"/>
          <c:order val="1"/>
          <c:tx>
            <c:strRef>
              <c:f>Sheet1!$D$646</c:f>
              <c:strCache>
                <c:ptCount val="1"/>
                <c:pt idx="0">
                  <c:v>Strongly or Somewhat Agree</c:v>
                </c:pt>
              </c:strCache>
            </c:strRef>
          </c:tx>
          <c:spPr>
            <a:solidFill>
              <a:schemeClr val="accent3">
                <a:lumMod val="50000"/>
              </a:schemeClr>
            </a:solidFill>
          </c:spPr>
          <c:dLbls>
            <c:txPr>
              <a:bodyPr/>
              <a:lstStyle/>
              <a:p>
                <a:pPr>
                  <a:defRPr sz="1100"/>
                </a:pPr>
                <a:endParaRPr lang="en-US"/>
              </a:p>
            </c:txPr>
            <c:dLblPos val="outEnd"/>
            <c:showVal val="1"/>
          </c:dLbls>
          <c:cat>
            <c:strRef>
              <c:f>Sheet1!$A$647:$A$650</c:f>
              <c:strCache>
                <c:ptCount val="4"/>
                <c:pt idx="0">
                  <c:v>There is pressure among people my age to post sexy pictures, videos, or messages in their online profiles</c:v>
                </c:pt>
                <c:pt idx="1">
                  <c:v>People who exchange sexy messages or images are more likely to date or hook up in real life</c:v>
                </c:pt>
                <c:pt idx="2">
                  <c:v>People who exchange sexy messages or images are expected to date or hook up in real life</c:v>
                </c:pt>
                <c:pt idx="3">
                  <c:v>Sending sexually suggestive messages or images can have serious negative consequences</c:v>
                </c:pt>
              </c:strCache>
            </c:strRef>
          </c:cat>
          <c:val>
            <c:numRef>
              <c:f>Sheet1!$D$647:$D$650</c:f>
              <c:numCache>
                <c:formatCode>General</c:formatCode>
                <c:ptCount val="4"/>
                <c:pt idx="0">
                  <c:v>30</c:v>
                </c:pt>
                <c:pt idx="1">
                  <c:v>31</c:v>
                </c:pt>
                <c:pt idx="2">
                  <c:v>21</c:v>
                </c:pt>
                <c:pt idx="3">
                  <c:v>45</c:v>
                </c:pt>
              </c:numCache>
            </c:numRef>
          </c:val>
        </c:ser>
        <c:dLbls>
          <c:showVal val="1"/>
        </c:dLbls>
        <c:axId val="63365504"/>
        <c:axId val="63367040"/>
      </c:barChart>
      <c:catAx>
        <c:axId val="63365504"/>
        <c:scaling>
          <c:orientation val="minMax"/>
        </c:scaling>
        <c:axPos val="b"/>
        <c:tickLblPos val="nextTo"/>
        <c:txPr>
          <a:bodyPr/>
          <a:lstStyle/>
          <a:p>
            <a:pPr>
              <a:defRPr sz="1600"/>
            </a:pPr>
            <a:endParaRPr lang="en-US"/>
          </a:p>
        </c:txPr>
        <c:crossAx val="63367040"/>
        <c:crosses val="autoZero"/>
        <c:auto val="1"/>
        <c:lblAlgn val="ctr"/>
        <c:lblOffset val="100"/>
      </c:catAx>
      <c:valAx>
        <c:axId val="63367040"/>
        <c:scaling>
          <c:orientation val="minMax"/>
        </c:scaling>
        <c:axPos val="l"/>
        <c:numFmt formatCode="General" sourceLinked="1"/>
        <c:tickLblPos val="nextTo"/>
        <c:crossAx val="63365504"/>
        <c:crosses val="autoZero"/>
        <c:crossBetween val="between"/>
      </c:valAx>
    </c:plotArea>
    <c:legend>
      <c:legendPos val="r"/>
      <c:layout>
        <c:manualLayout>
          <c:xMode val="edge"/>
          <c:yMode val="edge"/>
          <c:x val="0.24945413612091608"/>
          <c:y val="4.6181848007635362E-2"/>
          <c:w val="0.49985290901137425"/>
          <c:h val="0.1038141255070389"/>
        </c:manualLayout>
      </c:layout>
    </c:legend>
    <c:plotVisOnly val="1"/>
  </c:chart>
  <c:txPr>
    <a:bodyPr/>
    <a:lstStyle/>
    <a:p>
      <a:pPr>
        <a:defRPr sz="1800"/>
      </a:pPr>
      <a:endParaRPr lang="en-US"/>
    </a:p>
  </c:txPr>
  <c:externalData r:id="rId1"/>
</c:chartSpace>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D13A0-DE57-4BA1-9A5B-5C023D3914F2}" type="doc">
      <dgm:prSet loTypeId="urn:microsoft.com/office/officeart/2005/8/layout/chart3" loCatId="relationship" qsTypeId="urn:microsoft.com/office/officeart/2005/8/quickstyle/simple1" qsCatId="simple" csTypeId="urn:microsoft.com/office/officeart/2005/8/colors/accent1_2" csCatId="accent1" phldr="1"/>
      <dgm:spPr/>
    </dgm:pt>
    <dgm:pt modelId="{EAAFF2A6-6DEA-488B-95C4-5813622C2F66}">
      <dgm:prSet phldrT="[Text]"/>
      <dgm:spPr/>
      <dgm:t>
        <a:bodyPr/>
        <a:lstStyle/>
        <a:p>
          <a:r>
            <a:rPr lang="en-US" dirty="0" smtClean="0"/>
            <a:t>Skin-to-Skin Contact</a:t>
          </a:r>
          <a:endParaRPr lang="en-US" dirty="0"/>
        </a:p>
      </dgm:t>
    </dgm:pt>
    <dgm:pt modelId="{56AF2B05-5B97-4B1E-8E26-8C2B46611049}" type="parTrans" cxnId="{E2E5E9E0-D10A-44B4-8809-BF4C84104BA4}">
      <dgm:prSet/>
      <dgm:spPr/>
      <dgm:t>
        <a:bodyPr/>
        <a:lstStyle/>
        <a:p>
          <a:endParaRPr lang="en-US"/>
        </a:p>
      </dgm:t>
    </dgm:pt>
    <dgm:pt modelId="{F99B0874-48E6-46CD-8298-ED6FDCBCA662}" type="sibTrans" cxnId="{E2E5E9E0-D10A-44B4-8809-BF4C84104BA4}">
      <dgm:prSet/>
      <dgm:spPr/>
      <dgm:t>
        <a:bodyPr/>
        <a:lstStyle/>
        <a:p>
          <a:endParaRPr lang="en-US"/>
        </a:p>
      </dgm:t>
    </dgm:pt>
    <dgm:pt modelId="{C0A266CE-40E7-43E3-B4C5-40F2515B1F67}">
      <dgm:prSet phldrT="[Text]"/>
      <dgm:spPr/>
      <dgm:t>
        <a:bodyPr/>
        <a:lstStyle/>
        <a:p>
          <a:r>
            <a:rPr lang="en-US" dirty="0" smtClean="0"/>
            <a:t>Sexual Fluids</a:t>
          </a:r>
          <a:endParaRPr lang="en-US" dirty="0"/>
        </a:p>
      </dgm:t>
    </dgm:pt>
    <dgm:pt modelId="{56524A4B-EDDB-4AFB-8BFA-7C0E020CAB6C}" type="parTrans" cxnId="{5F0C7C40-9F99-48AD-BDCA-31A7FC2E0C1D}">
      <dgm:prSet/>
      <dgm:spPr/>
      <dgm:t>
        <a:bodyPr/>
        <a:lstStyle/>
        <a:p>
          <a:endParaRPr lang="en-US"/>
        </a:p>
      </dgm:t>
    </dgm:pt>
    <dgm:pt modelId="{D8274D6A-1AD5-4F78-A507-1452371603DF}" type="sibTrans" cxnId="{5F0C7C40-9F99-48AD-BDCA-31A7FC2E0C1D}">
      <dgm:prSet/>
      <dgm:spPr/>
      <dgm:t>
        <a:bodyPr/>
        <a:lstStyle/>
        <a:p>
          <a:endParaRPr lang="en-US"/>
        </a:p>
      </dgm:t>
    </dgm:pt>
    <dgm:pt modelId="{30F4EA70-3CBD-4962-8E37-EC985A66E20D}">
      <dgm:prSet phldrT="[Text]"/>
      <dgm:spPr/>
      <dgm:t>
        <a:bodyPr/>
        <a:lstStyle/>
        <a:p>
          <a:r>
            <a:rPr lang="en-US" dirty="0" smtClean="0"/>
            <a:t>Ingest Fecal Material</a:t>
          </a:r>
          <a:endParaRPr lang="en-US" dirty="0"/>
        </a:p>
      </dgm:t>
    </dgm:pt>
    <dgm:pt modelId="{4F7626C5-AA09-47E7-96CE-7BF89FB3F687}" type="parTrans" cxnId="{3069587F-538D-4415-9A55-49455B48FDBE}">
      <dgm:prSet/>
      <dgm:spPr/>
      <dgm:t>
        <a:bodyPr/>
        <a:lstStyle/>
        <a:p>
          <a:endParaRPr lang="en-US"/>
        </a:p>
      </dgm:t>
    </dgm:pt>
    <dgm:pt modelId="{C9C89F65-ABE9-451E-A58C-1E324B31205C}" type="sibTrans" cxnId="{3069587F-538D-4415-9A55-49455B48FDBE}">
      <dgm:prSet/>
      <dgm:spPr/>
      <dgm:t>
        <a:bodyPr/>
        <a:lstStyle/>
        <a:p>
          <a:endParaRPr lang="en-US"/>
        </a:p>
      </dgm:t>
    </dgm:pt>
    <dgm:pt modelId="{27367A49-0CD9-4646-AFCA-4880E292CC64}" type="pres">
      <dgm:prSet presAssocID="{23AD13A0-DE57-4BA1-9A5B-5C023D3914F2}" presName="compositeShape" presStyleCnt="0">
        <dgm:presLayoutVars>
          <dgm:chMax val="7"/>
          <dgm:dir/>
          <dgm:resizeHandles val="exact"/>
        </dgm:presLayoutVars>
      </dgm:prSet>
      <dgm:spPr/>
    </dgm:pt>
    <dgm:pt modelId="{59EEC848-8674-428C-A94A-E25CABF8D36B}" type="pres">
      <dgm:prSet presAssocID="{23AD13A0-DE57-4BA1-9A5B-5C023D3914F2}" presName="wedge1" presStyleLbl="node1" presStyleIdx="0" presStyleCnt="3" custLinFactNeighborX="-5203" custLinFactNeighborY="3013"/>
      <dgm:spPr/>
      <dgm:t>
        <a:bodyPr/>
        <a:lstStyle/>
        <a:p>
          <a:endParaRPr lang="en-US"/>
        </a:p>
      </dgm:t>
    </dgm:pt>
    <dgm:pt modelId="{49F27B0B-3069-48B2-8583-7B8EE6965CF5}" type="pres">
      <dgm:prSet presAssocID="{23AD13A0-DE57-4BA1-9A5B-5C023D3914F2}" presName="wedge1Tx" presStyleLbl="node1" presStyleIdx="0" presStyleCnt="3">
        <dgm:presLayoutVars>
          <dgm:chMax val="0"/>
          <dgm:chPref val="0"/>
          <dgm:bulletEnabled val="1"/>
        </dgm:presLayoutVars>
      </dgm:prSet>
      <dgm:spPr/>
      <dgm:t>
        <a:bodyPr/>
        <a:lstStyle/>
        <a:p>
          <a:endParaRPr lang="en-US"/>
        </a:p>
      </dgm:t>
    </dgm:pt>
    <dgm:pt modelId="{18D003A5-4644-4890-86FA-E0AB018FBF10}" type="pres">
      <dgm:prSet presAssocID="{23AD13A0-DE57-4BA1-9A5B-5C023D3914F2}" presName="wedge2" presStyleLbl="node1" presStyleIdx="1" presStyleCnt="3"/>
      <dgm:spPr/>
      <dgm:t>
        <a:bodyPr/>
        <a:lstStyle/>
        <a:p>
          <a:endParaRPr lang="en-US"/>
        </a:p>
      </dgm:t>
    </dgm:pt>
    <dgm:pt modelId="{FD062235-FD93-4218-AE40-BF641E72DA13}" type="pres">
      <dgm:prSet presAssocID="{23AD13A0-DE57-4BA1-9A5B-5C023D3914F2}" presName="wedge2Tx" presStyleLbl="node1" presStyleIdx="1" presStyleCnt="3">
        <dgm:presLayoutVars>
          <dgm:chMax val="0"/>
          <dgm:chPref val="0"/>
          <dgm:bulletEnabled val="1"/>
        </dgm:presLayoutVars>
      </dgm:prSet>
      <dgm:spPr/>
      <dgm:t>
        <a:bodyPr/>
        <a:lstStyle/>
        <a:p>
          <a:endParaRPr lang="en-US"/>
        </a:p>
      </dgm:t>
    </dgm:pt>
    <dgm:pt modelId="{6BE16EF4-E375-4AEE-8E1C-FD2817A3750E}" type="pres">
      <dgm:prSet presAssocID="{23AD13A0-DE57-4BA1-9A5B-5C023D3914F2}" presName="wedge3" presStyleLbl="node1" presStyleIdx="2" presStyleCnt="3"/>
      <dgm:spPr/>
      <dgm:t>
        <a:bodyPr/>
        <a:lstStyle/>
        <a:p>
          <a:endParaRPr lang="en-US"/>
        </a:p>
      </dgm:t>
    </dgm:pt>
    <dgm:pt modelId="{9F1841FE-B4B3-42EB-A4BB-C4245CAF5C0B}" type="pres">
      <dgm:prSet presAssocID="{23AD13A0-DE57-4BA1-9A5B-5C023D3914F2}" presName="wedge3Tx" presStyleLbl="node1" presStyleIdx="2" presStyleCnt="3">
        <dgm:presLayoutVars>
          <dgm:chMax val="0"/>
          <dgm:chPref val="0"/>
          <dgm:bulletEnabled val="1"/>
        </dgm:presLayoutVars>
      </dgm:prSet>
      <dgm:spPr/>
      <dgm:t>
        <a:bodyPr/>
        <a:lstStyle/>
        <a:p>
          <a:endParaRPr lang="en-US"/>
        </a:p>
      </dgm:t>
    </dgm:pt>
  </dgm:ptLst>
  <dgm:cxnLst>
    <dgm:cxn modelId="{2709A715-1D76-4009-8E42-1A9A27CBBD33}" type="presOf" srcId="{23AD13A0-DE57-4BA1-9A5B-5C023D3914F2}" destId="{27367A49-0CD9-4646-AFCA-4880E292CC64}" srcOrd="0" destOrd="0" presId="urn:microsoft.com/office/officeart/2005/8/layout/chart3"/>
    <dgm:cxn modelId="{3119DA91-F014-4EDA-A1FF-59418DE48DFF}" type="presOf" srcId="{C0A266CE-40E7-43E3-B4C5-40F2515B1F67}" destId="{18D003A5-4644-4890-86FA-E0AB018FBF10}" srcOrd="0" destOrd="0" presId="urn:microsoft.com/office/officeart/2005/8/layout/chart3"/>
    <dgm:cxn modelId="{E2E5E9E0-D10A-44B4-8809-BF4C84104BA4}" srcId="{23AD13A0-DE57-4BA1-9A5B-5C023D3914F2}" destId="{EAAFF2A6-6DEA-488B-95C4-5813622C2F66}" srcOrd="0" destOrd="0" parTransId="{56AF2B05-5B97-4B1E-8E26-8C2B46611049}" sibTransId="{F99B0874-48E6-46CD-8298-ED6FDCBCA662}"/>
    <dgm:cxn modelId="{5F0C7C40-9F99-48AD-BDCA-31A7FC2E0C1D}" srcId="{23AD13A0-DE57-4BA1-9A5B-5C023D3914F2}" destId="{C0A266CE-40E7-43E3-B4C5-40F2515B1F67}" srcOrd="1" destOrd="0" parTransId="{56524A4B-EDDB-4AFB-8BFA-7C0E020CAB6C}" sibTransId="{D8274D6A-1AD5-4F78-A507-1452371603DF}"/>
    <dgm:cxn modelId="{901001B5-5B15-4126-8114-FB865B4733B6}" type="presOf" srcId="{30F4EA70-3CBD-4962-8E37-EC985A66E20D}" destId="{6BE16EF4-E375-4AEE-8E1C-FD2817A3750E}" srcOrd="0" destOrd="0" presId="urn:microsoft.com/office/officeart/2005/8/layout/chart3"/>
    <dgm:cxn modelId="{8586EC17-2BCB-44F7-AC53-4AC7BB43114D}" type="presOf" srcId="{C0A266CE-40E7-43E3-B4C5-40F2515B1F67}" destId="{FD062235-FD93-4218-AE40-BF641E72DA13}" srcOrd="1" destOrd="0" presId="urn:microsoft.com/office/officeart/2005/8/layout/chart3"/>
    <dgm:cxn modelId="{3069587F-538D-4415-9A55-49455B48FDBE}" srcId="{23AD13A0-DE57-4BA1-9A5B-5C023D3914F2}" destId="{30F4EA70-3CBD-4962-8E37-EC985A66E20D}" srcOrd="2" destOrd="0" parTransId="{4F7626C5-AA09-47E7-96CE-7BF89FB3F687}" sibTransId="{C9C89F65-ABE9-451E-A58C-1E324B31205C}"/>
    <dgm:cxn modelId="{0A099A1E-6456-461E-8BF2-91E63CFB812C}" type="presOf" srcId="{EAAFF2A6-6DEA-488B-95C4-5813622C2F66}" destId="{49F27B0B-3069-48B2-8583-7B8EE6965CF5}" srcOrd="1" destOrd="0" presId="urn:microsoft.com/office/officeart/2005/8/layout/chart3"/>
    <dgm:cxn modelId="{9099BE30-81F6-4D08-9B11-B9EE6CBAA780}" type="presOf" srcId="{30F4EA70-3CBD-4962-8E37-EC985A66E20D}" destId="{9F1841FE-B4B3-42EB-A4BB-C4245CAF5C0B}" srcOrd="1" destOrd="0" presId="urn:microsoft.com/office/officeart/2005/8/layout/chart3"/>
    <dgm:cxn modelId="{B895FD23-8BA0-403E-945B-17B81CDA5CDB}" type="presOf" srcId="{EAAFF2A6-6DEA-488B-95C4-5813622C2F66}" destId="{59EEC848-8674-428C-A94A-E25CABF8D36B}" srcOrd="0" destOrd="0" presId="urn:microsoft.com/office/officeart/2005/8/layout/chart3"/>
    <dgm:cxn modelId="{92C6DA6F-A428-450A-A432-AA994D72B31C}" type="presParOf" srcId="{27367A49-0CD9-4646-AFCA-4880E292CC64}" destId="{59EEC848-8674-428C-A94A-E25CABF8D36B}" srcOrd="0" destOrd="0" presId="urn:microsoft.com/office/officeart/2005/8/layout/chart3"/>
    <dgm:cxn modelId="{A06CCAE2-5296-48EE-A665-E75A2FED682A}" type="presParOf" srcId="{27367A49-0CD9-4646-AFCA-4880E292CC64}" destId="{49F27B0B-3069-48B2-8583-7B8EE6965CF5}" srcOrd="1" destOrd="0" presId="urn:microsoft.com/office/officeart/2005/8/layout/chart3"/>
    <dgm:cxn modelId="{F669B592-2C37-44E1-828F-3A4DCA76F0F1}" type="presParOf" srcId="{27367A49-0CD9-4646-AFCA-4880E292CC64}" destId="{18D003A5-4644-4890-86FA-E0AB018FBF10}" srcOrd="2" destOrd="0" presId="urn:microsoft.com/office/officeart/2005/8/layout/chart3"/>
    <dgm:cxn modelId="{68008954-A6DC-4175-AC01-FE86374A2983}" type="presParOf" srcId="{27367A49-0CD9-4646-AFCA-4880E292CC64}" destId="{FD062235-FD93-4218-AE40-BF641E72DA13}" srcOrd="3" destOrd="0" presId="urn:microsoft.com/office/officeart/2005/8/layout/chart3"/>
    <dgm:cxn modelId="{3F8B97C0-56A6-4C4B-B76A-47B0AF378132}" type="presParOf" srcId="{27367A49-0CD9-4646-AFCA-4880E292CC64}" destId="{6BE16EF4-E375-4AEE-8E1C-FD2817A3750E}" srcOrd="4" destOrd="0" presId="urn:microsoft.com/office/officeart/2005/8/layout/chart3"/>
    <dgm:cxn modelId="{29DE19EA-371C-4A68-816C-F82559F00F7B}" type="presParOf" srcId="{27367A49-0CD9-4646-AFCA-4880E292CC64}" destId="{9F1841FE-B4B3-42EB-A4BB-C4245CAF5C0B}" srcOrd="5" destOrd="0" presId="urn:microsoft.com/office/officeart/2005/8/layout/char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187D4B-267B-42DB-8F95-83B0F76043B7}" type="doc">
      <dgm:prSet loTypeId="urn:microsoft.com/office/officeart/2005/8/layout/pList2" loCatId="list" qsTypeId="urn:microsoft.com/office/officeart/2005/8/quickstyle/simple1" qsCatId="simple" csTypeId="urn:microsoft.com/office/officeart/2005/8/colors/accent6_3" csCatId="accent6" phldr="1"/>
      <dgm:spPr/>
    </dgm:pt>
    <dgm:pt modelId="{80EFE125-4179-4612-8E88-A2A1FF61BE17}">
      <dgm:prSet phldrT="[Text]" custT="1"/>
      <dgm:spPr/>
      <dgm:t>
        <a:bodyPr/>
        <a:lstStyle/>
        <a:p>
          <a:r>
            <a:rPr lang="en-US" sz="2000" b="0" dirty="0" smtClean="0"/>
            <a:t>Quantify media technology use among AI/AN youth</a:t>
          </a:r>
          <a:endParaRPr lang="en-US" sz="2000" dirty="0"/>
        </a:p>
      </dgm:t>
    </dgm:pt>
    <dgm:pt modelId="{4D39EA6B-C39C-4A8D-969F-C441AFC759D0}" type="parTrans" cxnId="{44B181E8-E02F-4D5B-9332-7BE4CA09C675}">
      <dgm:prSet/>
      <dgm:spPr/>
      <dgm:t>
        <a:bodyPr/>
        <a:lstStyle/>
        <a:p>
          <a:endParaRPr lang="en-US"/>
        </a:p>
      </dgm:t>
    </dgm:pt>
    <dgm:pt modelId="{C4CB0D0D-B738-4A44-959A-0F38BA0BAEF3}" type="sibTrans" cxnId="{44B181E8-E02F-4D5B-9332-7BE4CA09C675}">
      <dgm:prSet/>
      <dgm:spPr/>
      <dgm:t>
        <a:bodyPr/>
        <a:lstStyle/>
        <a:p>
          <a:endParaRPr lang="en-US"/>
        </a:p>
      </dgm:t>
    </dgm:pt>
    <dgm:pt modelId="{A4612341-FCDE-4148-855D-6F669587A63B}">
      <dgm:prSet custT="1"/>
      <dgm:spPr/>
      <dgm:t>
        <a:bodyPr/>
        <a:lstStyle/>
        <a:p>
          <a:r>
            <a:rPr lang="en-US" sz="2000" b="0" dirty="0" smtClean="0"/>
            <a:t>Describe patterns of health information-seeking among AI/AN youth</a:t>
          </a:r>
        </a:p>
      </dgm:t>
    </dgm:pt>
    <dgm:pt modelId="{D1F174F0-68EA-4133-AC24-EEA0FCC982EE}" type="parTrans" cxnId="{9C24BAE7-28A2-4E01-847E-F9C7F05FD951}">
      <dgm:prSet/>
      <dgm:spPr/>
      <dgm:t>
        <a:bodyPr/>
        <a:lstStyle/>
        <a:p>
          <a:endParaRPr lang="en-US"/>
        </a:p>
      </dgm:t>
    </dgm:pt>
    <dgm:pt modelId="{DCCDC675-697E-46E2-9461-061F5C21FD27}" type="sibTrans" cxnId="{9C24BAE7-28A2-4E01-847E-F9C7F05FD951}">
      <dgm:prSet/>
      <dgm:spPr/>
      <dgm:t>
        <a:bodyPr/>
        <a:lstStyle/>
        <a:p>
          <a:endParaRPr lang="en-US"/>
        </a:p>
      </dgm:t>
    </dgm:pt>
    <dgm:pt modelId="{5A6A4CE7-365D-407E-B77E-CC5FAD512F88}">
      <dgm:prSet custT="1"/>
      <dgm:spPr/>
      <dgm:t>
        <a:bodyPr/>
        <a:lstStyle/>
        <a:p>
          <a:r>
            <a:rPr lang="en-US" sz="2000" b="0" dirty="0" smtClean="0"/>
            <a:t>Develop priorities for designing culturally-appropriate media interventions</a:t>
          </a:r>
        </a:p>
      </dgm:t>
    </dgm:pt>
    <dgm:pt modelId="{6F7B7CFD-FEE0-4F5E-A238-B6F94B42633A}" type="parTrans" cxnId="{13B526F8-D091-44E0-B028-AB0A9234E0BA}">
      <dgm:prSet/>
      <dgm:spPr/>
      <dgm:t>
        <a:bodyPr/>
        <a:lstStyle/>
        <a:p>
          <a:endParaRPr lang="en-US"/>
        </a:p>
      </dgm:t>
    </dgm:pt>
    <dgm:pt modelId="{8FD6A11D-7675-4332-A65A-EF2DEF6CAFEE}" type="sibTrans" cxnId="{13B526F8-D091-44E0-B028-AB0A9234E0BA}">
      <dgm:prSet/>
      <dgm:spPr/>
      <dgm:t>
        <a:bodyPr/>
        <a:lstStyle/>
        <a:p>
          <a:endParaRPr lang="en-US"/>
        </a:p>
      </dgm:t>
    </dgm:pt>
    <dgm:pt modelId="{E3E4CF93-E5D6-47FF-916C-C3E65B4ACB57}">
      <dgm:prSet custT="1"/>
      <dgm:spPr/>
      <dgm:t>
        <a:bodyPr/>
        <a:lstStyle/>
        <a:p>
          <a:r>
            <a:rPr lang="en-US" sz="2000" b="0" dirty="0" smtClean="0"/>
            <a:t>Evaluate existing media interventions in relation to survey findings</a:t>
          </a:r>
        </a:p>
      </dgm:t>
    </dgm:pt>
    <dgm:pt modelId="{23B6676F-4FCA-4AA5-862C-A79E8303C3C7}" type="parTrans" cxnId="{F0FABD29-E830-4040-B3AA-F148E1479DB6}">
      <dgm:prSet/>
      <dgm:spPr/>
      <dgm:t>
        <a:bodyPr/>
        <a:lstStyle/>
        <a:p>
          <a:endParaRPr lang="en-US"/>
        </a:p>
      </dgm:t>
    </dgm:pt>
    <dgm:pt modelId="{A33DD66D-67EB-4FEA-89D5-B64166007DBC}" type="sibTrans" cxnId="{F0FABD29-E830-4040-B3AA-F148E1479DB6}">
      <dgm:prSet/>
      <dgm:spPr/>
      <dgm:t>
        <a:bodyPr/>
        <a:lstStyle/>
        <a:p>
          <a:endParaRPr lang="en-US"/>
        </a:p>
      </dgm:t>
    </dgm:pt>
    <dgm:pt modelId="{78F6D972-FFD2-4DB5-98B7-3338AB98F191}" type="pres">
      <dgm:prSet presAssocID="{FB187D4B-267B-42DB-8F95-83B0F76043B7}" presName="Name0" presStyleCnt="0">
        <dgm:presLayoutVars>
          <dgm:dir/>
          <dgm:resizeHandles val="exact"/>
        </dgm:presLayoutVars>
      </dgm:prSet>
      <dgm:spPr/>
    </dgm:pt>
    <dgm:pt modelId="{EA7FABE1-0B00-4013-9D49-8FB029DA8FED}" type="pres">
      <dgm:prSet presAssocID="{FB187D4B-267B-42DB-8F95-83B0F76043B7}" presName="bkgdShp" presStyleLbl="alignAccFollowNode1" presStyleIdx="0" presStyleCnt="1"/>
      <dgm:spPr/>
    </dgm:pt>
    <dgm:pt modelId="{AF25A0A6-6F14-4341-B28C-E9E10668B67F}" type="pres">
      <dgm:prSet presAssocID="{FB187D4B-267B-42DB-8F95-83B0F76043B7}" presName="linComp" presStyleCnt="0"/>
      <dgm:spPr/>
    </dgm:pt>
    <dgm:pt modelId="{E1FDE832-3FD9-498C-97B9-C107023456CA}" type="pres">
      <dgm:prSet presAssocID="{80EFE125-4179-4612-8E88-A2A1FF61BE17}" presName="compNode" presStyleCnt="0"/>
      <dgm:spPr/>
    </dgm:pt>
    <dgm:pt modelId="{B9320A47-3B53-4CEA-A449-34203AA86BFA}" type="pres">
      <dgm:prSet presAssocID="{80EFE125-4179-4612-8E88-A2A1FF61BE17}" presName="node" presStyleLbl="node1" presStyleIdx="0" presStyleCnt="4">
        <dgm:presLayoutVars>
          <dgm:bulletEnabled val="1"/>
        </dgm:presLayoutVars>
      </dgm:prSet>
      <dgm:spPr/>
      <dgm:t>
        <a:bodyPr/>
        <a:lstStyle/>
        <a:p>
          <a:endParaRPr lang="en-US"/>
        </a:p>
      </dgm:t>
    </dgm:pt>
    <dgm:pt modelId="{E133B5DC-1A61-470B-AAB2-F4E750A92572}" type="pres">
      <dgm:prSet presAssocID="{80EFE125-4179-4612-8E88-A2A1FF61BE17}" presName="invisiNode" presStyleLbl="node1" presStyleIdx="0" presStyleCnt="4"/>
      <dgm:spPr/>
    </dgm:pt>
    <dgm:pt modelId="{43118D30-6DA1-422C-ABE1-5724AA4CD51D}" type="pres">
      <dgm:prSet presAssocID="{80EFE125-4179-4612-8E88-A2A1FF61BE17}" presName="imagNode" presStyleLbl="fgImgPlace1" presStyleIdx="0" presStyleCnt="4" custScaleY="81117" custLinFactNeighborX="-1487" custLinFactNeighborY="21130"/>
      <dgm:spPr/>
    </dgm:pt>
    <dgm:pt modelId="{217FBC22-2E07-4E40-A7CA-60FA4DF64310}" type="pres">
      <dgm:prSet presAssocID="{C4CB0D0D-B738-4A44-959A-0F38BA0BAEF3}" presName="sibTrans" presStyleLbl="sibTrans2D1" presStyleIdx="0" presStyleCnt="0"/>
      <dgm:spPr/>
      <dgm:t>
        <a:bodyPr/>
        <a:lstStyle/>
        <a:p>
          <a:endParaRPr lang="en-US"/>
        </a:p>
      </dgm:t>
    </dgm:pt>
    <dgm:pt modelId="{F38F71F7-37A3-4947-AACA-F82FCE134B71}" type="pres">
      <dgm:prSet presAssocID="{A4612341-FCDE-4148-855D-6F669587A63B}" presName="compNode" presStyleCnt="0"/>
      <dgm:spPr/>
    </dgm:pt>
    <dgm:pt modelId="{16C9081C-195C-42EF-9CBE-06E4C8D2CD19}" type="pres">
      <dgm:prSet presAssocID="{A4612341-FCDE-4148-855D-6F669587A63B}" presName="node" presStyleLbl="node1" presStyleIdx="1" presStyleCnt="4">
        <dgm:presLayoutVars>
          <dgm:bulletEnabled val="1"/>
        </dgm:presLayoutVars>
      </dgm:prSet>
      <dgm:spPr/>
      <dgm:t>
        <a:bodyPr/>
        <a:lstStyle/>
        <a:p>
          <a:endParaRPr lang="en-US"/>
        </a:p>
      </dgm:t>
    </dgm:pt>
    <dgm:pt modelId="{D1FFCA4C-8212-4AD1-BC9D-1397AC6CD67A}" type="pres">
      <dgm:prSet presAssocID="{A4612341-FCDE-4148-855D-6F669587A63B}" presName="invisiNode" presStyleLbl="node1" presStyleIdx="1" presStyleCnt="4"/>
      <dgm:spPr/>
    </dgm:pt>
    <dgm:pt modelId="{E2C8DA35-D204-4D6C-A1AA-E2F377F8C0DC}" type="pres">
      <dgm:prSet presAssocID="{A4612341-FCDE-4148-855D-6F669587A63B}" presName="imagNode" presStyleLbl="fgImgPlace1" presStyleIdx="1" presStyleCnt="4" custScaleX="23405" custScaleY="41360"/>
      <dgm:spPr>
        <a:blipFill rotWithShape="0">
          <a:blip xmlns:r="http://schemas.openxmlformats.org/officeDocument/2006/relationships" r:embed="rId1"/>
          <a:stretch>
            <a:fillRect/>
          </a:stretch>
        </a:blipFill>
      </dgm:spPr>
      <dgm:t>
        <a:bodyPr/>
        <a:lstStyle/>
        <a:p>
          <a:endParaRPr lang="en-US"/>
        </a:p>
      </dgm:t>
    </dgm:pt>
    <dgm:pt modelId="{DA29758E-D5AE-4E97-B4DE-CC12E3A76D75}" type="pres">
      <dgm:prSet presAssocID="{DCCDC675-697E-46E2-9461-061F5C21FD27}" presName="sibTrans" presStyleLbl="sibTrans2D1" presStyleIdx="0" presStyleCnt="0"/>
      <dgm:spPr/>
      <dgm:t>
        <a:bodyPr/>
        <a:lstStyle/>
        <a:p>
          <a:endParaRPr lang="en-US"/>
        </a:p>
      </dgm:t>
    </dgm:pt>
    <dgm:pt modelId="{184E379A-BF78-48CA-957B-8F31982A8C78}" type="pres">
      <dgm:prSet presAssocID="{E3E4CF93-E5D6-47FF-916C-C3E65B4ACB57}" presName="compNode" presStyleCnt="0"/>
      <dgm:spPr/>
    </dgm:pt>
    <dgm:pt modelId="{44EE5DCB-A2EB-4ABB-ACE6-F6B362FF7919}" type="pres">
      <dgm:prSet presAssocID="{E3E4CF93-E5D6-47FF-916C-C3E65B4ACB57}" presName="node" presStyleLbl="node1" presStyleIdx="2" presStyleCnt="4">
        <dgm:presLayoutVars>
          <dgm:bulletEnabled val="1"/>
        </dgm:presLayoutVars>
      </dgm:prSet>
      <dgm:spPr/>
      <dgm:t>
        <a:bodyPr/>
        <a:lstStyle/>
        <a:p>
          <a:endParaRPr lang="en-US"/>
        </a:p>
      </dgm:t>
    </dgm:pt>
    <dgm:pt modelId="{54EF39CB-49DA-464B-BCBD-EE3DB989EDC6}" type="pres">
      <dgm:prSet presAssocID="{E3E4CF93-E5D6-47FF-916C-C3E65B4ACB57}" presName="invisiNode" presStyleLbl="node1" presStyleIdx="2" presStyleCnt="4"/>
      <dgm:spPr/>
    </dgm:pt>
    <dgm:pt modelId="{33C6C379-A058-4B81-9C8C-54F8CDBC5473}" type="pres">
      <dgm:prSet presAssocID="{E3E4CF93-E5D6-47FF-916C-C3E65B4ACB57}" presName="imagNode" presStyleLbl="fgImgPlace1" presStyleIdx="2" presStyleCnt="4" custScaleX="73190" custScaleY="58531" custLinFactNeighborX="1185" custLinFactNeighborY="21130"/>
      <dgm:spPr/>
    </dgm:pt>
    <dgm:pt modelId="{D0C2CA6A-3CD2-4930-A731-1EC9876390DF}" type="pres">
      <dgm:prSet presAssocID="{A33DD66D-67EB-4FEA-89D5-B64166007DBC}" presName="sibTrans" presStyleLbl="sibTrans2D1" presStyleIdx="0" presStyleCnt="0"/>
      <dgm:spPr/>
      <dgm:t>
        <a:bodyPr/>
        <a:lstStyle/>
        <a:p>
          <a:endParaRPr lang="en-US"/>
        </a:p>
      </dgm:t>
    </dgm:pt>
    <dgm:pt modelId="{DC04F62F-47DB-4D62-AB05-9E91E0856EC5}" type="pres">
      <dgm:prSet presAssocID="{5A6A4CE7-365D-407E-B77E-CC5FAD512F88}" presName="compNode" presStyleCnt="0"/>
      <dgm:spPr/>
    </dgm:pt>
    <dgm:pt modelId="{06DF144A-4802-4DD5-9A2C-3ABB811A0ECF}" type="pres">
      <dgm:prSet presAssocID="{5A6A4CE7-365D-407E-B77E-CC5FAD512F88}" presName="node" presStyleLbl="node1" presStyleIdx="3" presStyleCnt="4">
        <dgm:presLayoutVars>
          <dgm:bulletEnabled val="1"/>
        </dgm:presLayoutVars>
      </dgm:prSet>
      <dgm:spPr/>
      <dgm:t>
        <a:bodyPr/>
        <a:lstStyle/>
        <a:p>
          <a:endParaRPr lang="en-US"/>
        </a:p>
      </dgm:t>
    </dgm:pt>
    <dgm:pt modelId="{719BBDE9-A87F-4AB8-AC14-2DD9C2C9A6E4}" type="pres">
      <dgm:prSet presAssocID="{5A6A4CE7-365D-407E-B77E-CC5FAD512F88}" presName="invisiNode" presStyleLbl="node1" presStyleIdx="3" presStyleCnt="4"/>
      <dgm:spPr/>
    </dgm:pt>
    <dgm:pt modelId="{7F1C5188-86B9-4624-96D7-D3B4568D775C}" type="pres">
      <dgm:prSet presAssocID="{5A6A4CE7-365D-407E-B77E-CC5FAD512F88}" presName="imagNode" presStyleLbl="fgImgPlace1" presStyleIdx="3" presStyleCnt="4" custScaleX="81436" custScaleY="58531" custLinFactNeighborX="-1602" custLinFactNeighborY="21130"/>
      <dgm:spPr/>
    </dgm:pt>
  </dgm:ptLst>
  <dgm:cxnLst>
    <dgm:cxn modelId="{0B98B693-053B-4EF7-B3FC-86539D46C2F6}" type="presOf" srcId="{FB187D4B-267B-42DB-8F95-83B0F76043B7}" destId="{78F6D972-FFD2-4DB5-98B7-3338AB98F191}" srcOrd="0" destOrd="0" presId="urn:microsoft.com/office/officeart/2005/8/layout/pList2"/>
    <dgm:cxn modelId="{507C8F13-33A9-479C-9D83-EF5684AEE6D9}" type="presOf" srcId="{5A6A4CE7-365D-407E-B77E-CC5FAD512F88}" destId="{06DF144A-4802-4DD5-9A2C-3ABB811A0ECF}" srcOrd="0" destOrd="0" presId="urn:microsoft.com/office/officeart/2005/8/layout/pList2"/>
    <dgm:cxn modelId="{CEC2B602-DC72-42A9-AD2D-5864C25B9465}" type="presOf" srcId="{C4CB0D0D-B738-4A44-959A-0F38BA0BAEF3}" destId="{217FBC22-2E07-4E40-A7CA-60FA4DF64310}" srcOrd="0" destOrd="0" presId="urn:microsoft.com/office/officeart/2005/8/layout/pList2"/>
    <dgm:cxn modelId="{13B526F8-D091-44E0-B028-AB0A9234E0BA}" srcId="{FB187D4B-267B-42DB-8F95-83B0F76043B7}" destId="{5A6A4CE7-365D-407E-B77E-CC5FAD512F88}" srcOrd="3" destOrd="0" parTransId="{6F7B7CFD-FEE0-4F5E-A238-B6F94B42633A}" sibTransId="{8FD6A11D-7675-4332-A65A-EF2DEF6CAFEE}"/>
    <dgm:cxn modelId="{D3E31157-0CF9-480F-BB4D-02E5824987C3}" type="presOf" srcId="{E3E4CF93-E5D6-47FF-916C-C3E65B4ACB57}" destId="{44EE5DCB-A2EB-4ABB-ACE6-F6B362FF7919}" srcOrd="0" destOrd="0" presId="urn:microsoft.com/office/officeart/2005/8/layout/pList2"/>
    <dgm:cxn modelId="{44B181E8-E02F-4D5B-9332-7BE4CA09C675}" srcId="{FB187D4B-267B-42DB-8F95-83B0F76043B7}" destId="{80EFE125-4179-4612-8E88-A2A1FF61BE17}" srcOrd="0" destOrd="0" parTransId="{4D39EA6B-C39C-4A8D-969F-C441AFC759D0}" sibTransId="{C4CB0D0D-B738-4A44-959A-0F38BA0BAEF3}"/>
    <dgm:cxn modelId="{B4C98A0D-5A01-4124-9467-988C03F0086D}" type="presOf" srcId="{80EFE125-4179-4612-8E88-A2A1FF61BE17}" destId="{B9320A47-3B53-4CEA-A449-34203AA86BFA}" srcOrd="0" destOrd="0" presId="urn:microsoft.com/office/officeart/2005/8/layout/pList2"/>
    <dgm:cxn modelId="{F0FABD29-E830-4040-B3AA-F148E1479DB6}" srcId="{FB187D4B-267B-42DB-8F95-83B0F76043B7}" destId="{E3E4CF93-E5D6-47FF-916C-C3E65B4ACB57}" srcOrd="2" destOrd="0" parTransId="{23B6676F-4FCA-4AA5-862C-A79E8303C3C7}" sibTransId="{A33DD66D-67EB-4FEA-89D5-B64166007DBC}"/>
    <dgm:cxn modelId="{9047EA32-9B60-4954-9D38-40347CF19277}" type="presOf" srcId="{DCCDC675-697E-46E2-9461-061F5C21FD27}" destId="{DA29758E-D5AE-4E97-B4DE-CC12E3A76D75}" srcOrd="0" destOrd="0" presId="urn:microsoft.com/office/officeart/2005/8/layout/pList2"/>
    <dgm:cxn modelId="{9C24BAE7-28A2-4E01-847E-F9C7F05FD951}" srcId="{FB187D4B-267B-42DB-8F95-83B0F76043B7}" destId="{A4612341-FCDE-4148-855D-6F669587A63B}" srcOrd="1" destOrd="0" parTransId="{D1F174F0-68EA-4133-AC24-EEA0FCC982EE}" sibTransId="{DCCDC675-697E-46E2-9461-061F5C21FD27}"/>
    <dgm:cxn modelId="{ADFB1430-09D7-45EB-9162-D11639C7F994}" type="presOf" srcId="{A4612341-FCDE-4148-855D-6F669587A63B}" destId="{16C9081C-195C-42EF-9CBE-06E4C8D2CD19}" srcOrd="0" destOrd="0" presId="urn:microsoft.com/office/officeart/2005/8/layout/pList2"/>
    <dgm:cxn modelId="{D18FBBEE-1CEE-4F2E-8EC2-62023257DD12}" type="presOf" srcId="{A33DD66D-67EB-4FEA-89D5-B64166007DBC}" destId="{D0C2CA6A-3CD2-4930-A731-1EC9876390DF}" srcOrd="0" destOrd="0" presId="urn:microsoft.com/office/officeart/2005/8/layout/pList2"/>
    <dgm:cxn modelId="{7410D720-99C5-4E84-A916-47D3E3B695EB}" type="presParOf" srcId="{78F6D972-FFD2-4DB5-98B7-3338AB98F191}" destId="{EA7FABE1-0B00-4013-9D49-8FB029DA8FED}" srcOrd="0" destOrd="0" presId="urn:microsoft.com/office/officeart/2005/8/layout/pList2"/>
    <dgm:cxn modelId="{E551EE45-3A6C-48CE-9862-2D2D04599138}" type="presParOf" srcId="{78F6D972-FFD2-4DB5-98B7-3338AB98F191}" destId="{AF25A0A6-6F14-4341-B28C-E9E10668B67F}" srcOrd="1" destOrd="0" presId="urn:microsoft.com/office/officeart/2005/8/layout/pList2"/>
    <dgm:cxn modelId="{024A7538-50F0-45FF-9DE9-932F67FDC922}" type="presParOf" srcId="{AF25A0A6-6F14-4341-B28C-E9E10668B67F}" destId="{E1FDE832-3FD9-498C-97B9-C107023456CA}" srcOrd="0" destOrd="0" presId="urn:microsoft.com/office/officeart/2005/8/layout/pList2"/>
    <dgm:cxn modelId="{C3A8E6E5-BAF4-4390-BAC3-5F3A328DED8C}" type="presParOf" srcId="{E1FDE832-3FD9-498C-97B9-C107023456CA}" destId="{B9320A47-3B53-4CEA-A449-34203AA86BFA}" srcOrd="0" destOrd="0" presId="urn:microsoft.com/office/officeart/2005/8/layout/pList2"/>
    <dgm:cxn modelId="{FE666573-5529-4BCD-91A0-BDDA1AC24CBB}" type="presParOf" srcId="{E1FDE832-3FD9-498C-97B9-C107023456CA}" destId="{E133B5DC-1A61-470B-AAB2-F4E750A92572}" srcOrd="1" destOrd="0" presId="urn:microsoft.com/office/officeart/2005/8/layout/pList2"/>
    <dgm:cxn modelId="{C91A3F14-F3D8-4D4E-90B6-81208EB30922}" type="presParOf" srcId="{E1FDE832-3FD9-498C-97B9-C107023456CA}" destId="{43118D30-6DA1-422C-ABE1-5724AA4CD51D}" srcOrd="2" destOrd="0" presId="urn:microsoft.com/office/officeart/2005/8/layout/pList2"/>
    <dgm:cxn modelId="{2734B3D2-3F57-4E9D-95DF-96D3895E65BB}" type="presParOf" srcId="{AF25A0A6-6F14-4341-B28C-E9E10668B67F}" destId="{217FBC22-2E07-4E40-A7CA-60FA4DF64310}" srcOrd="1" destOrd="0" presId="urn:microsoft.com/office/officeart/2005/8/layout/pList2"/>
    <dgm:cxn modelId="{45E8E5F0-8DC7-42FF-9664-83630F5D96D7}" type="presParOf" srcId="{AF25A0A6-6F14-4341-B28C-E9E10668B67F}" destId="{F38F71F7-37A3-4947-AACA-F82FCE134B71}" srcOrd="2" destOrd="0" presId="urn:microsoft.com/office/officeart/2005/8/layout/pList2"/>
    <dgm:cxn modelId="{6D202C66-04C3-4583-B1DB-D647CF147493}" type="presParOf" srcId="{F38F71F7-37A3-4947-AACA-F82FCE134B71}" destId="{16C9081C-195C-42EF-9CBE-06E4C8D2CD19}" srcOrd="0" destOrd="0" presId="urn:microsoft.com/office/officeart/2005/8/layout/pList2"/>
    <dgm:cxn modelId="{FE02EE6D-4E67-4F0E-80FA-1BF32B618054}" type="presParOf" srcId="{F38F71F7-37A3-4947-AACA-F82FCE134B71}" destId="{D1FFCA4C-8212-4AD1-BC9D-1397AC6CD67A}" srcOrd="1" destOrd="0" presId="urn:microsoft.com/office/officeart/2005/8/layout/pList2"/>
    <dgm:cxn modelId="{BB2971F1-2475-4AA9-9853-158ECDA09894}" type="presParOf" srcId="{F38F71F7-37A3-4947-AACA-F82FCE134B71}" destId="{E2C8DA35-D204-4D6C-A1AA-E2F377F8C0DC}" srcOrd="2" destOrd="0" presId="urn:microsoft.com/office/officeart/2005/8/layout/pList2"/>
    <dgm:cxn modelId="{A2D5ABDE-57AA-47CE-8BEF-C7311549216F}" type="presParOf" srcId="{AF25A0A6-6F14-4341-B28C-E9E10668B67F}" destId="{DA29758E-D5AE-4E97-B4DE-CC12E3A76D75}" srcOrd="3" destOrd="0" presId="urn:microsoft.com/office/officeart/2005/8/layout/pList2"/>
    <dgm:cxn modelId="{CBB1D48A-48BA-41EB-B620-09B51D1AF62A}" type="presParOf" srcId="{AF25A0A6-6F14-4341-B28C-E9E10668B67F}" destId="{184E379A-BF78-48CA-957B-8F31982A8C78}" srcOrd="4" destOrd="0" presId="urn:microsoft.com/office/officeart/2005/8/layout/pList2"/>
    <dgm:cxn modelId="{775E227D-331A-445F-9491-25C46548D44A}" type="presParOf" srcId="{184E379A-BF78-48CA-957B-8F31982A8C78}" destId="{44EE5DCB-A2EB-4ABB-ACE6-F6B362FF7919}" srcOrd="0" destOrd="0" presId="urn:microsoft.com/office/officeart/2005/8/layout/pList2"/>
    <dgm:cxn modelId="{6AE33889-963F-4891-993F-746FD33C665E}" type="presParOf" srcId="{184E379A-BF78-48CA-957B-8F31982A8C78}" destId="{54EF39CB-49DA-464B-BCBD-EE3DB989EDC6}" srcOrd="1" destOrd="0" presId="urn:microsoft.com/office/officeart/2005/8/layout/pList2"/>
    <dgm:cxn modelId="{993AA9AD-E6AE-444D-BFE4-17266A953426}" type="presParOf" srcId="{184E379A-BF78-48CA-957B-8F31982A8C78}" destId="{33C6C379-A058-4B81-9C8C-54F8CDBC5473}" srcOrd="2" destOrd="0" presId="urn:microsoft.com/office/officeart/2005/8/layout/pList2"/>
    <dgm:cxn modelId="{0FA6D416-FC98-420A-85A0-1643F64B6449}" type="presParOf" srcId="{AF25A0A6-6F14-4341-B28C-E9E10668B67F}" destId="{D0C2CA6A-3CD2-4930-A731-1EC9876390DF}" srcOrd="5" destOrd="0" presId="urn:microsoft.com/office/officeart/2005/8/layout/pList2"/>
    <dgm:cxn modelId="{116BE26B-9B45-4364-AD04-EC1E961C28E4}" type="presParOf" srcId="{AF25A0A6-6F14-4341-B28C-E9E10668B67F}" destId="{DC04F62F-47DB-4D62-AB05-9E91E0856EC5}" srcOrd="6" destOrd="0" presId="urn:microsoft.com/office/officeart/2005/8/layout/pList2"/>
    <dgm:cxn modelId="{36C24F36-1EB5-44CA-9974-0BDD193489BD}" type="presParOf" srcId="{DC04F62F-47DB-4D62-AB05-9E91E0856EC5}" destId="{06DF144A-4802-4DD5-9A2C-3ABB811A0ECF}" srcOrd="0" destOrd="0" presId="urn:microsoft.com/office/officeart/2005/8/layout/pList2"/>
    <dgm:cxn modelId="{A82B05B3-BFF6-4495-8AC9-52EBAA091864}" type="presParOf" srcId="{DC04F62F-47DB-4D62-AB05-9E91E0856EC5}" destId="{719BBDE9-A87F-4AB8-AC14-2DD9C2C9A6E4}" srcOrd="1" destOrd="0" presId="urn:microsoft.com/office/officeart/2005/8/layout/pList2"/>
    <dgm:cxn modelId="{2A4376EF-6DE5-4293-9FF7-9139908F4F7E}" type="presParOf" srcId="{DC04F62F-47DB-4D62-AB05-9E91E0856EC5}" destId="{7F1C5188-86B9-4624-96D7-D3B4568D775C}" srcOrd="2" destOrd="0" presId="urn:microsoft.com/office/officeart/2005/8/layout/p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187D4B-267B-42DB-8F95-83B0F76043B7}" type="doc">
      <dgm:prSet loTypeId="urn:microsoft.com/office/officeart/2005/8/layout/pList2" loCatId="list" qsTypeId="urn:microsoft.com/office/officeart/2005/8/quickstyle/simple1" qsCatId="simple" csTypeId="urn:microsoft.com/office/officeart/2005/8/colors/accent6_3" csCatId="accent6" phldr="1"/>
      <dgm:spPr/>
    </dgm:pt>
    <dgm:pt modelId="{A4612341-FCDE-4148-855D-6F669587A63B}">
      <dgm:prSet custT="1"/>
      <dgm:spPr/>
      <dgm:t>
        <a:bodyPr/>
        <a:lstStyle/>
        <a:p>
          <a:endParaRPr lang="en-US" sz="1600" b="0" dirty="0" smtClean="0"/>
        </a:p>
        <a:p>
          <a:r>
            <a:rPr lang="en-US" sz="2000" b="0" dirty="0" smtClean="0"/>
            <a:t>Survey over 400 AI/AN teens and young adults in Oregon, Washington and Idaho</a:t>
          </a:r>
        </a:p>
      </dgm:t>
    </dgm:pt>
    <dgm:pt modelId="{D1F174F0-68EA-4133-AC24-EEA0FCC982EE}" type="parTrans" cxnId="{9C24BAE7-28A2-4E01-847E-F9C7F05FD951}">
      <dgm:prSet/>
      <dgm:spPr/>
      <dgm:t>
        <a:bodyPr/>
        <a:lstStyle/>
        <a:p>
          <a:endParaRPr lang="en-US"/>
        </a:p>
      </dgm:t>
    </dgm:pt>
    <dgm:pt modelId="{DCCDC675-697E-46E2-9461-061F5C21FD27}" type="sibTrans" cxnId="{9C24BAE7-28A2-4E01-847E-F9C7F05FD951}">
      <dgm:prSet/>
      <dgm:spPr/>
      <dgm:t>
        <a:bodyPr/>
        <a:lstStyle/>
        <a:p>
          <a:endParaRPr lang="en-US"/>
        </a:p>
      </dgm:t>
    </dgm:pt>
    <dgm:pt modelId="{E3E4CF93-E5D6-47FF-916C-C3E65B4ACB57}">
      <dgm:prSet custT="1"/>
      <dgm:spPr/>
      <dgm:t>
        <a:bodyPr/>
        <a:lstStyle/>
        <a:p>
          <a:endParaRPr lang="en-US" sz="1800" b="0" dirty="0" smtClean="0"/>
        </a:p>
        <a:p>
          <a:endParaRPr lang="en-US" sz="1600" b="0" dirty="0" smtClean="0"/>
        </a:p>
        <a:p>
          <a:r>
            <a:rPr lang="en-US" sz="2000" b="0" dirty="0" smtClean="0"/>
            <a:t>Systematic Literature Review</a:t>
          </a:r>
        </a:p>
      </dgm:t>
    </dgm:pt>
    <dgm:pt modelId="{23B6676F-4FCA-4AA5-862C-A79E8303C3C7}" type="parTrans" cxnId="{F0FABD29-E830-4040-B3AA-F148E1479DB6}">
      <dgm:prSet/>
      <dgm:spPr/>
      <dgm:t>
        <a:bodyPr/>
        <a:lstStyle/>
        <a:p>
          <a:endParaRPr lang="en-US"/>
        </a:p>
      </dgm:t>
    </dgm:pt>
    <dgm:pt modelId="{A33DD66D-67EB-4FEA-89D5-B64166007DBC}" type="sibTrans" cxnId="{F0FABD29-E830-4040-B3AA-F148E1479DB6}">
      <dgm:prSet/>
      <dgm:spPr/>
      <dgm:t>
        <a:bodyPr/>
        <a:lstStyle/>
        <a:p>
          <a:endParaRPr lang="en-US"/>
        </a:p>
      </dgm:t>
    </dgm:pt>
    <dgm:pt modelId="{7991637C-0E5D-41DB-8578-6010F6C33A8F}">
      <dgm:prSet phldrT="[Text]" custT="1"/>
      <dgm:spPr/>
      <dgm:t>
        <a:bodyPr/>
        <a:lstStyle/>
        <a:p>
          <a:endParaRPr lang="en-US" sz="2000" b="0" dirty="0" smtClean="0"/>
        </a:p>
        <a:p>
          <a:r>
            <a:rPr lang="en-US" sz="2000" b="0" dirty="0" smtClean="0"/>
            <a:t>Community-Based Participatory Research</a:t>
          </a:r>
        </a:p>
      </dgm:t>
    </dgm:pt>
    <dgm:pt modelId="{3F43098F-21CC-4290-BE8D-0609315F4860}" type="parTrans" cxnId="{83EC22F2-3048-48C8-B59D-C4C34074D436}">
      <dgm:prSet/>
      <dgm:spPr/>
      <dgm:t>
        <a:bodyPr/>
        <a:lstStyle/>
        <a:p>
          <a:endParaRPr lang="en-US"/>
        </a:p>
      </dgm:t>
    </dgm:pt>
    <dgm:pt modelId="{5989424D-47D4-4E2F-9DEA-DB1E99C2934D}" type="sibTrans" cxnId="{83EC22F2-3048-48C8-B59D-C4C34074D436}">
      <dgm:prSet/>
      <dgm:spPr/>
      <dgm:t>
        <a:bodyPr/>
        <a:lstStyle/>
        <a:p>
          <a:endParaRPr lang="en-US"/>
        </a:p>
      </dgm:t>
    </dgm:pt>
    <dgm:pt modelId="{78F6D972-FFD2-4DB5-98B7-3338AB98F191}" type="pres">
      <dgm:prSet presAssocID="{FB187D4B-267B-42DB-8F95-83B0F76043B7}" presName="Name0" presStyleCnt="0">
        <dgm:presLayoutVars>
          <dgm:dir/>
          <dgm:resizeHandles val="exact"/>
        </dgm:presLayoutVars>
      </dgm:prSet>
      <dgm:spPr/>
    </dgm:pt>
    <dgm:pt modelId="{EA7FABE1-0B00-4013-9D49-8FB029DA8FED}" type="pres">
      <dgm:prSet presAssocID="{FB187D4B-267B-42DB-8F95-83B0F76043B7}" presName="bkgdShp" presStyleLbl="alignAccFollowNode1" presStyleIdx="0" presStyleCnt="1"/>
      <dgm:spPr/>
    </dgm:pt>
    <dgm:pt modelId="{AF25A0A6-6F14-4341-B28C-E9E10668B67F}" type="pres">
      <dgm:prSet presAssocID="{FB187D4B-267B-42DB-8F95-83B0F76043B7}" presName="linComp" presStyleCnt="0"/>
      <dgm:spPr/>
    </dgm:pt>
    <dgm:pt modelId="{F38F71F7-37A3-4947-AACA-F82FCE134B71}" type="pres">
      <dgm:prSet presAssocID="{A4612341-FCDE-4148-855D-6F669587A63B}" presName="compNode" presStyleCnt="0"/>
      <dgm:spPr/>
    </dgm:pt>
    <dgm:pt modelId="{16C9081C-195C-42EF-9CBE-06E4C8D2CD19}" type="pres">
      <dgm:prSet presAssocID="{A4612341-FCDE-4148-855D-6F669587A63B}" presName="node" presStyleLbl="node1" presStyleIdx="0" presStyleCnt="3">
        <dgm:presLayoutVars>
          <dgm:bulletEnabled val="1"/>
        </dgm:presLayoutVars>
      </dgm:prSet>
      <dgm:spPr/>
      <dgm:t>
        <a:bodyPr/>
        <a:lstStyle/>
        <a:p>
          <a:endParaRPr lang="en-US"/>
        </a:p>
      </dgm:t>
    </dgm:pt>
    <dgm:pt modelId="{D1FFCA4C-8212-4AD1-BC9D-1397AC6CD67A}" type="pres">
      <dgm:prSet presAssocID="{A4612341-FCDE-4148-855D-6F669587A63B}" presName="invisiNode" presStyleLbl="node1" presStyleIdx="0" presStyleCnt="3"/>
      <dgm:spPr/>
    </dgm:pt>
    <dgm:pt modelId="{E2C8DA35-D204-4D6C-A1AA-E2F377F8C0DC}" type="pres">
      <dgm:prSet presAssocID="{A4612341-FCDE-4148-855D-6F669587A63B}" presName="imagNode" presStyleLbl="fgImgPlace1" presStyleIdx="0" presStyleCnt="3" custScaleX="23405" custScaleY="41360"/>
      <dgm:spPr>
        <a:blipFill rotWithShape="0">
          <a:blip xmlns:r="http://schemas.openxmlformats.org/officeDocument/2006/relationships" r:embed="rId1"/>
          <a:stretch>
            <a:fillRect/>
          </a:stretch>
        </a:blipFill>
      </dgm:spPr>
      <dgm:t>
        <a:bodyPr/>
        <a:lstStyle/>
        <a:p>
          <a:endParaRPr lang="en-US"/>
        </a:p>
      </dgm:t>
    </dgm:pt>
    <dgm:pt modelId="{DA29758E-D5AE-4E97-B4DE-CC12E3A76D75}" type="pres">
      <dgm:prSet presAssocID="{DCCDC675-697E-46E2-9461-061F5C21FD27}" presName="sibTrans" presStyleLbl="sibTrans2D1" presStyleIdx="0" presStyleCnt="0"/>
      <dgm:spPr/>
      <dgm:t>
        <a:bodyPr/>
        <a:lstStyle/>
        <a:p>
          <a:endParaRPr lang="en-US"/>
        </a:p>
      </dgm:t>
    </dgm:pt>
    <dgm:pt modelId="{184E379A-BF78-48CA-957B-8F31982A8C78}" type="pres">
      <dgm:prSet presAssocID="{E3E4CF93-E5D6-47FF-916C-C3E65B4ACB57}" presName="compNode" presStyleCnt="0"/>
      <dgm:spPr/>
    </dgm:pt>
    <dgm:pt modelId="{44EE5DCB-A2EB-4ABB-ACE6-F6B362FF7919}" type="pres">
      <dgm:prSet presAssocID="{E3E4CF93-E5D6-47FF-916C-C3E65B4ACB57}" presName="node" presStyleLbl="node1" presStyleIdx="1" presStyleCnt="3">
        <dgm:presLayoutVars>
          <dgm:bulletEnabled val="1"/>
        </dgm:presLayoutVars>
      </dgm:prSet>
      <dgm:spPr/>
      <dgm:t>
        <a:bodyPr/>
        <a:lstStyle/>
        <a:p>
          <a:endParaRPr lang="en-US"/>
        </a:p>
      </dgm:t>
    </dgm:pt>
    <dgm:pt modelId="{54EF39CB-49DA-464B-BCBD-EE3DB989EDC6}" type="pres">
      <dgm:prSet presAssocID="{E3E4CF93-E5D6-47FF-916C-C3E65B4ACB57}" presName="invisiNode" presStyleLbl="node1" presStyleIdx="1" presStyleCnt="3"/>
      <dgm:spPr/>
    </dgm:pt>
    <dgm:pt modelId="{33C6C379-A058-4B81-9C8C-54F8CDBC5473}" type="pres">
      <dgm:prSet presAssocID="{E3E4CF93-E5D6-47FF-916C-C3E65B4ACB57}" presName="imagNode" presStyleLbl="fgImgPlace1" presStyleIdx="1" presStyleCnt="3" custScaleX="64364" custScaleY="26116" custLinFactNeighborX="2463" custLinFactNeighborY="26044"/>
      <dgm:spPr/>
    </dgm:pt>
    <dgm:pt modelId="{D0C2CA6A-3CD2-4930-A731-1EC9876390DF}" type="pres">
      <dgm:prSet presAssocID="{A33DD66D-67EB-4FEA-89D5-B64166007DBC}" presName="sibTrans" presStyleLbl="sibTrans2D1" presStyleIdx="0" presStyleCnt="0"/>
      <dgm:spPr/>
      <dgm:t>
        <a:bodyPr/>
        <a:lstStyle/>
        <a:p>
          <a:endParaRPr lang="en-US"/>
        </a:p>
      </dgm:t>
    </dgm:pt>
    <dgm:pt modelId="{668C91B2-6EE9-41A8-B282-81F3F9772187}" type="pres">
      <dgm:prSet presAssocID="{7991637C-0E5D-41DB-8578-6010F6C33A8F}" presName="compNode" presStyleCnt="0"/>
      <dgm:spPr/>
    </dgm:pt>
    <dgm:pt modelId="{F02394CA-7B50-4719-A411-4BFFD65A62FC}" type="pres">
      <dgm:prSet presAssocID="{7991637C-0E5D-41DB-8578-6010F6C33A8F}" presName="node" presStyleLbl="node1" presStyleIdx="2" presStyleCnt="3">
        <dgm:presLayoutVars>
          <dgm:bulletEnabled val="1"/>
        </dgm:presLayoutVars>
      </dgm:prSet>
      <dgm:spPr/>
      <dgm:t>
        <a:bodyPr/>
        <a:lstStyle/>
        <a:p>
          <a:endParaRPr lang="en-US"/>
        </a:p>
      </dgm:t>
    </dgm:pt>
    <dgm:pt modelId="{C732E481-7929-4C57-BA17-64D965E5D64B}" type="pres">
      <dgm:prSet presAssocID="{7991637C-0E5D-41DB-8578-6010F6C33A8F}" presName="invisiNode" presStyleLbl="node1" presStyleIdx="2" presStyleCnt="3"/>
      <dgm:spPr/>
    </dgm:pt>
    <dgm:pt modelId="{6F3E86FE-E63E-4C7D-9149-3325A25AA6CC}" type="pres">
      <dgm:prSet presAssocID="{7991637C-0E5D-41DB-8578-6010F6C33A8F}" presName="imagNode" presStyleLbl="fgImgPlace1" presStyleIdx="2" presStyleCnt="3" custScaleX="72507" custScaleY="37410" custLinFactNeighborX="2871" custLinFactNeighborY="26044"/>
      <dgm:spPr/>
    </dgm:pt>
  </dgm:ptLst>
  <dgm:cxnLst>
    <dgm:cxn modelId="{F0FABD29-E830-4040-B3AA-F148E1479DB6}" srcId="{FB187D4B-267B-42DB-8F95-83B0F76043B7}" destId="{E3E4CF93-E5D6-47FF-916C-C3E65B4ACB57}" srcOrd="1" destOrd="0" parTransId="{23B6676F-4FCA-4AA5-862C-A79E8303C3C7}" sibTransId="{A33DD66D-67EB-4FEA-89D5-B64166007DBC}"/>
    <dgm:cxn modelId="{83EC22F2-3048-48C8-B59D-C4C34074D436}" srcId="{FB187D4B-267B-42DB-8F95-83B0F76043B7}" destId="{7991637C-0E5D-41DB-8578-6010F6C33A8F}" srcOrd="2" destOrd="0" parTransId="{3F43098F-21CC-4290-BE8D-0609315F4860}" sibTransId="{5989424D-47D4-4E2F-9DEA-DB1E99C2934D}"/>
    <dgm:cxn modelId="{3106F1B6-1669-4EE4-A094-79850A90452C}" type="presOf" srcId="{A4612341-FCDE-4148-855D-6F669587A63B}" destId="{16C9081C-195C-42EF-9CBE-06E4C8D2CD19}" srcOrd="0" destOrd="0" presId="urn:microsoft.com/office/officeart/2005/8/layout/pList2"/>
    <dgm:cxn modelId="{863E26B4-F5B3-4D83-950F-2E878A99F892}" type="presOf" srcId="{A33DD66D-67EB-4FEA-89D5-B64166007DBC}" destId="{D0C2CA6A-3CD2-4930-A731-1EC9876390DF}" srcOrd="0" destOrd="0" presId="urn:microsoft.com/office/officeart/2005/8/layout/pList2"/>
    <dgm:cxn modelId="{5BB94841-6F0D-4088-9D32-9B41B1F0B230}" type="presOf" srcId="{7991637C-0E5D-41DB-8578-6010F6C33A8F}" destId="{F02394CA-7B50-4719-A411-4BFFD65A62FC}" srcOrd="0" destOrd="0" presId="urn:microsoft.com/office/officeart/2005/8/layout/pList2"/>
    <dgm:cxn modelId="{9C24BAE7-28A2-4E01-847E-F9C7F05FD951}" srcId="{FB187D4B-267B-42DB-8F95-83B0F76043B7}" destId="{A4612341-FCDE-4148-855D-6F669587A63B}" srcOrd="0" destOrd="0" parTransId="{D1F174F0-68EA-4133-AC24-EEA0FCC982EE}" sibTransId="{DCCDC675-697E-46E2-9461-061F5C21FD27}"/>
    <dgm:cxn modelId="{1F90704A-D5B3-47FB-9280-F668D4038CB5}" type="presOf" srcId="{DCCDC675-697E-46E2-9461-061F5C21FD27}" destId="{DA29758E-D5AE-4E97-B4DE-CC12E3A76D75}" srcOrd="0" destOrd="0" presId="urn:microsoft.com/office/officeart/2005/8/layout/pList2"/>
    <dgm:cxn modelId="{42753A18-606F-4C98-BC79-4F97F14563C5}" type="presOf" srcId="{FB187D4B-267B-42DB-8F95-83B0F76043B7}" destId="{78F6D972-FFD2-4DB5-98B7-3338AB98F191}" srcOrd="0" destOrd="0" presId="urn:microsoft.com/office/officeart/2005/8/layout/pList2"/>
    <dgm:cxn modelId="{2456CDD6-B6CE-4DC2-87AC-1A9466D54E8E}" type="presOf" srcId="{E3E4CF93-E5D6-47FF-916C-C3E65B4ACB57}" destId="{44EE5DCB-A2EB-4ABB-ACE6-F6B362FF7919}" srcOrd="0" destOrd="0" presId="urn:microsoft.com/office/officeart/2005/8/layout/pList2"/>
    <dgm:cxn modelId="{4581EBE7-6C78-4440-AB9C-2CE8AAF48DFA}" type="presParOf" srcId="{78F6D972-FFD2-4DB5-98B7-3338AB98F191}" destId="{EA7FABE1-0B00-4013-9D49-8FB029DA8FED}" srcOrd="0" destOrd="0" presId="urn:microsoft.com/office/officeart/2005/8/layout/pList2"/>
    <dgm:cxn modelId="{55A172C1-786D-40FE-8F67-9FDFD5F64F7D}" type="presParOf" srcId="{78F6D972-FFD2-4DB5-98B7-3338AB98F191}" destId="{AF25A0A6-6F14-4341-B28C-E9E10668B67F}" srcOrd="1" destOrd="0" presId="urn:microsoft.com/office/officeart/2005/8/layout/pList2"/>
    <dgm:cxn modelId="{F7B8A381-8F45-4933-A283-D39FA9BA12E3}" type="presParOf" srcId="{AF25A0A6-6F14-4341-B28C-E9E10668B67F}" destId="{F38F71F7-37A3-4947-AACA-F82FCE134B71}" srcOrd="0" destOrd="0" presId="urn:microsoft.com/office/officeart/2005/8/layout/pList2"/>
    <dgm:cxn modelId="{D6B60510-B674-445A-9719-A1649FC8171D}" type="presParOf" srcId="{F38F71F7-37A3-4947-AACA-F82FCE134B71}" destId="{16C9081C-195C-42EF-9CBE-06E4C8D2CD19}" srcOrd="0" destOrd="0" presId="urn:microsoft.com/office/officeart/2005/8/layout/pList2"/>
    <dgm:cxn modelId="{6F62505C-6F14-424C-83AE-541785A0AC07}" type="presParOf" srcId="{F38F71F7-37A3-4947-AACA-F82FCE134B71}" destId="{D1FFCA4C-8212-4AD1-BC9D-1397AC6CD67A}" srcOrd="1" destOrd="0" presId="urn:microsoft.com/office/officeart/2005/8/layout/pList2"/>
    <dgm:cxn modelId="{26C153D3-DF9E-42E4-A9F8-1A3659B72B67}" type="presParOf" srcId="{F38F71F7-37A3-4947-AACA-F82FCE134B71}" destId="{E2C8DA35-D204-4D6C-A1AA-E2F377F8C0DC}" srcOrd="2" destOrd="0" presId="urn:microsoft.com/office/officeart/2005/8/layout/pList2"/>
    <dgm:cxn modelId="{8EEECC80-83F1-4ED7-8EA7-C06BD8CCB5C3}" type="presParOf" srcId="{AF25A0A6-6F14-4341-B28C-E9E10668B67F}" destId="{DA29758E-D5AE-4E97-B4DE-CC12E3A76D75}" srcOrd="1" destOrd="0" presId="urn:microsoft.com/office/officeart/2005/8/layout/pList2"/>
    <dgm:cxn modelId="{99C79038-5E92-4418-A2A0-B3A61E17B939}" type="presParOf" srcId="{AF25A0A6-6F14-4341-B28C-E9E10668B67F}" destId="{184E379A-BF78-48CA-957B-8F31982A8C78}" srcOrd="2" destOrd="0" presId="urn:microsoft.com/office/officeart/2005/8/layout/pList2"/>
    <dgm:cxn modelId="{57D880E5-FE0F-4392-95EE-A47025B898C8}" type="presParOf" srcId="{184E379A-BF78-48CA-957B-8F31982A8C78}" destId="{44EE5DCB-A2EB-4ABB-ACE6-F6B362FF7919}" srcOrd="0" destOrd="0" presId="urn:microsoft.com/office/officeart/2005/8/layout/pList2"/>
    <dgm:cxn modelId="{474F6A1C-110C-4AEC-9D74-AEBCD6DA9813}" type="presParOf" srcId="{184E379A-BF78-48CA-957B-8F31982A8C78}" destId="{54EF39CB-49DA-464B-BCBD-EE3DB989EDC6}" srcOrd="1" destOrd="0" presId="urn:microsoft.com/office/officeart/2005/8/layout/pList2"/>
    <dgm:cxn modelId="{E40086C1-7162-4FE4-B937-26FFA230BF9B}" type="presParOf" srcId="{184E379A-BF78-48CA-957B-8F31982A8C78}" destId="{33C6C379-A058-4B81-9C8C-54F8CDBC5473}" srcOrd="2" destOrd="0" presId="urn:microsoft.com/office/officeart/2005/8/layout/pList2"/>
    <dgm:cxn modelId="{9A5DC87C-08C4-4B81-A75C-0D9E88059D77}" type="presParOf" srcId="{AF25A0A6-6F14-4341-B28C-E9E10668B67F}" destId="{D0C2CA6A-3CD2-4930-A731-1EC9876390DF}" srcOrd="3" destOrd="0" presId="urn:microsoft.com/office/officeart/2005/8/layout/pList2"/>
    <dgm:cxn modelId="{00CFFD9C-DD1B-4562-BCE4-C51B178C658E}" type="presParOf" srcId="{AF25A0A6-6F14-4341-B28C-E9E10668B67F}" destId="{668C91B2-6EE9-41A8-B282-81F3F9772187}" srcOrd="4" destOrd="0" presId="urn:microsoft.com/office/officeart/2005/8/layout/pList2"/>
    <dgm:cxn modelId="{401C9041-AA96-4648-B83D-658953004C83}" type="presParOf" srcId="{668C91B2-6EE9-41A8-B282-81F3F9772187}" destId="{F02394CA-7B50-4719-A411-4BFFD65A62FC}" srcOrd="0" destOrd="0" presId="urn:microsoft.com/office/officeart/2005/8/layout/pList2"/>
    <dgm:cxn modelId="{7381661D-E211-4FDA-8878-96F599F28E1B}" type="presParOf" srcId="{668C91B2-6EE9-41A8-B282-81F3F9772187}" destId="{C732E481-7929-4C57-BA17-64D965E5D64B}" srcOrd="1" destOrd="0" presId="urn:microsoft.com/office/officeart/2005/8/layout/pList2"/>
    <dgm:cxn modelId="{034D357A-BF1F-4132-9BD0-EB869A8F8C09}" type="presParOf" srcId="{668C91B2-6EE9-41A8-B282-81F3F9772187}" destId="{6F3E86FE-E63E-4C7D-9149-3325A25AA6CC}" srcOrd="2" destOrd="0" presId="urn:microsoft.com/office/officeart/2005/8/layout/p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EEC848-8674-428C-A94A-E25CABF8D36B}">
      <dsp:nvSpPr>
        <dsp:cNvPr id="0" name=""/>
        <dsp:cNvSpPr/>
      </dsp:nvSpPr>
      <dsp:spPr>
        <a:xfrm>
          <a:off x="735369" y="445539"/>
          <a:ext cx="4032504" cy="4032504"/>
        </a:xfrm>
        <a:prstGeom prst="pie">
          <a:avLst>
            <a:gd name="adj1" fmla="val 16200000"/>
            <a:gd name="adj2" fmla="val 18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Skin-to-Skin Contact</a:t>
          </a:r>
          <a:endParaRPr lang="en-US" sz="2700" kern="1200" dirty="0"/>
        </a:p>
      </dsp:txBody>
      <dsp:txXfrm>
        <a:off x="2927803" y="1189632"/>
        <a:ext cx="1368171" cy="1344168"/>
      </dsp:txXfrm>
    </dsp:sp>
    <dsp:sp modelId="{18D003A5-4644-4890-86FA-E0AB018FBF10}">
      <dsp:nvSpPr>
        <dsp:cNvPr id="0" name=""/>
        <dsp:cNvSpPr/>
      </dsp:nvSpPr>
      <dsp:spPr>
        <a:xfrm>
          <a:off x="737315" y="444055"/>
          <a:ext cx="4032504" cy="4032504"/>
        </a:xfrm>
        <a:prstGeom prst="pie">
          <a:avLst>
            <a:gd name="adj1" fmla="val 1800000"/>
            <a:gd name="adj2" fmla="val 90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Sexual Fluids</a:t>
          </a:r>
          <a:endParaRPr lang="en-US" sz="2700" kern="1200" dirty="0"/>
        </a:p>
      </dsp:txBody>
      <dsp:txXfrm>
        <a:off x="1841453" y="2988373"/>
        <a:ext cx="1824228" cy="1248155"/>
      </dsp:txXfrm>
    </dsp:sp>
    <dsp:sp modelId="{6BE16EF4-E375-4AEE-8E1C-FD2817A3750E}">
      <dsp:nvSpPr>
        <dsp:cNvPr id="0" name=""/>
        <dsp:cNvSpPr/>
      </dsp:nvSpPr>
      <dsp:spPr>
        <a:xfrm>
          <a:off x="737315" y="444055"/>
          <a:ext cx="4032504" cy="4032504"/>
        </a:xfrm>
        <a:prstGeom prst="pie">
          <a:avLst>
            <a:gd name="adj1" fmla="val 9000000"/>
            <a:gd name="adj2" fmla="val 162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Ingest Fecal Material</a:t>
          </a:r>
          <a:endParaRPr lang="en-US" sz="2700" kern="1200" dirty="0"/>
        </a:p>
      </dsp:txBody>
      <dsp:txXfrm>
        <a:off x="1169369" y="1236154"/>
        <a:ext cx="1368171" cy="134416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7FABE1-0B00-4013-9D49-8FB029DA8FED}">
      <dsp:nvSpPr>
        <dsp:cNvPr id="0" name=""/>
        <dsp:cNvSpPr/>
      </dsp:nvSpPr>
      <dsp:spPr>
        <a:xfrm>
          <a:off x="0" y="0"/>
          <a:ext cx="8458199" cy="1840229"/>
        </a:xfrm>
        <a:prstGeom prst="roundRect">
          <a:avLst>
            <a:gd name="adj" fmla="val 10000"/>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118D30-6DA1-422C-ABE1-5724AA4CD51D}">
      <dsp:nvSpPr>
        <dsp:cNvPr id="0" name=""/>
        <dsp:cNvSpPr/>
      </dsp:nvSpPr>
      <dsp:spPr>
        <a:xfrm>
          <a:off x="228596" y="657927"/>
          <a:ext cx="1847918" cy="1094675"/>
        </a:xfrm>
        <a:prstGeom prst="roundRect">
          <a:avLst>
            <a:gd name="adj" fmla="val 10000"/>
          </a:avLst>
        </a:prstGeom>
        <a:solidFill>
          <a:schemeClr val="accent6">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20A47-3B53-4CEA-A449-34203AA86BFA}">
      <dsp:nvSpPr>
        <dsp:cNvPr id="0" name=""/>
        <dsp:cNvSpPr/>
      </dsp:nvSpPr>
      <dsp:spPr>
        <a:xfrm rot="10800000">
          <a:off x="256075" y="1840229"/>
          <a:ext cx="1847918" cy="2249170"/>
        </a:xfrm>
        <a:prstGeom prst="round2SameRect">
          <a:avLst>
            <a:gd name="adj1" fmla="val 10500"/>
            <a:gd name="adj2" fmla="val 0"/>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0" kern="1200" dirty="0" smtClean="0"/>
            <a:t>Quantify media technology use among AI/AN youth</a:t>
          </a:r>
          <a:endParaRPr lang="en-US" sz="2000" kern="1200" dirty="0"/>
        </a:p>
      </dsp:txBody>
      <dsp:txXfrm rot="10800000">
        <a:off x="256075" y="1840229"/>
        <a:ext cx="1847918" cy="2249170"/>
      </dsp:txXfrm>
    </dsp:sp>
    <dsp:sp modelId="{E2C8DA35-D204-4D6C-A1AA-E2F377F8C0DC}">
      <dsp:nvSpPr>
        <dsp:cNvPr id="0" name=""/>
        <dsp:cNvSpPr/>
      </dsp:nvSpPr>
      <dsp:spPr>
        <a:xfrm>
          <a:off x="2996492" y="641037"/>
          <a:ext cx="432505" cy="558154"/>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9081C-195C-42EF-9CBE-06E4C8D2CD19}">
      <dsp:nvSpPr>
        <dsp:cNvPr id="0" name=""/>
        <dsp:cNvSpPr/>
      </dsp:nvSpPr>
      <dsp:spPr>
        <a:xfrm rot="10800000">
          <a:off x="2288785" y="1840229"/>
          <a:ext cx="1847918" cy="2249170"/>
        </a:xfrm>
        <a:prstGeom prst="round2SameRect">
          <a:avLst>
            <a:gd name="adj1" fmla="val 10500"/>
            <a:gd name="adj2" fmla="val 0"/>
          </a:avLst>
        </a:prstGeom>
        <a:solidFill>
          <a:schemeClr val="accent6">
            <a:shade val="80000"/>
            <a:hueOff val="13173"/>
            <a:satOff val="-285"/>
            <a:lumOff val="801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0" kern="1200" dirty="0" smtClean="0"/>
            <a:t>Describe patterns of health information-seeking among AI/AN youth</a:t>
          </a:r>
        </a:p>
      </dsp:txBody>
      <dsp:txXfrm rot="10800000">
        <a:off x="2288785" y="1840229"/>
        <a:ext cx="1847918" cy="2249170"/>
      </dsp:txXfrm>
    </dsp:sp>
    <dsp:sp modelId="{33C6C379-A058-4B81-9C8C-54F8CDBC5473}">
      <dsp:nvSpPr>
        <dsp:cNvPr id="0" name=""/>
        <dsp:cNvSpPr/>
      </dsp:nvSpPr>
      <dsp:spPr>
        <a:xfrm>
          <a:off x="4591107" y="810326"/>
          <a:ext cx="1352491" cy="789877"/>
        </a:xfrm>
        <a:prstGeom prst="roundRect">
          <a:avLst>
            <a:gd name="adj" fmla="val 10000"/>
          </a:avLst>
        </a:prstGeom>
        <a:solidFill>
          <a:schemeClr val="accent6">
            <a:tint val="50000"/>
            <a:hueOff val="5184"/>
            <a:satOff val="-275"/>
            <a:lumOff val="80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E5DCB-A2EB-4ABB-ACE6-F6B362FF7919}">
      <dsp:nvSpPr>
        <dsp:cNvPr id="0" name=""/>
        <dsp:cNvSpPr/>
      </dsp:nvSpPr>
      <dsp:spPr>
        <a:xfrm rot="10800000">
          <a:off x="4321495" y="1840229"/>
          <a:ext cx="1847918" cy="2249170"/>
        </a:xfrm>
        <a:prstGeom prst="round2SameRect">
          <a:avLst>
            <a:gd name="adj1" fmla="val 10500"/>
            <a:gd name="adj2" fmla="val 0"/>
          </a:avLst>
        </a:prstGeom>
        <a:solidFill>
          <a:schemeClr val="accent6">
            <a:shade val="80000"/>
            <a:hueOff val="26345"/>
            <a:satOff val="-570"/>
            <a:lumOff val="1602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0" kern="1200" dirty="0" smtClean="0"/>
            <a:t>Evaluate existing media interventions in relation to survey findings</a:t>
          </a:r>
        </a:p>
      </dsp:txBody>
      <dsp:txXfrm rot="10800000">
        <a:off x="4321495" y="1840229"/>
        <a:ext cx="1847918" cy="2249170"/>
      </dsp:txXfrm>
    </dsp:sp>
    <dsp:sp modelId="{7F1C5188-86B9-4624-96D7-D3B4568D775C}">
      <dsp:nvSpPr>
        <dsp:cNvPr id="0" name=""/>
        <dsp:cNvSpPr/>
      </dsp:nvSpPr>
      <dsp:spPr>
        <a:xfrm>
          <a:off x="6496126" y="810326"/>
          <a:ext cx="1504870" cy="789877"/>
        </a:xfrm>
        <a:prstGeom prst="roundRect">
          <a:avLst>
            <a:gd name="adj" fmla="val 10000"/>
          </a:avLst>
        </a:prstGeom>
        <a:solidFill>
          <a:schemeClr val="accent6">
            <a:tint val="50000"/>
            <a:hueOff val="7776"/>
            <a:satOff val="-413"/>
            <a:lumOff val="1210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DF144A-4802-4DD5-9A2C-3ABB811A0ECF}">
      <dsp:nvSpPr>
        <dsp:cNvPr id="0" name=""/>
        <dsp:cNvSpPr/>
      </dsp:nvSpPr>
      <dsp:spPr>
        <a:xfrm rot="10800000">
          <a:off x="6354206" y="1840229"/>
          <a:ext cx="1847918" cy="2249170"/>
        </a:xfrm>
        <a:prstGeom prst="round2SameRect">
          <a:avLst>
            <a:gd name="adj1" fmla="val 10500"/>
            <a:gd name="adj2" fmla="val 0"/>
          </a:avLst>
        </a:prstGeom>
        <a:solidFill>
          <a:schemeClr val="accent6">
            <a:shade val="80000"/>
            <a:hueOff val="39518"/>
            <a:satOff val="-855"/>
            <a:lumOff val="240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0" kern="1200" dirty="0" smtClean="0"/>
            <a:t>Develop priorities for designing culturally-appropriate media interventions</a:t>
          </a:r>
        </a:p>
      </dsp:txBody>
      <dsp:txXfrm rot="10800000">
        <a:off x="6354206" y="1840229"/>
        <a:ext cx="1847918" cy="224917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7FABE1-0B00-4013-9D49-8FB029DA8FED}">
      <dsp:nvSpPr>
        <dsp:cNvPr id="0" name=""/>
        <dsp:cNvSpPr/>
      </dsp:nvSpPr>
      <dsp:spPr>
        <a:xfrm>
          <a:off x="0" y="0"/>
          <a:ext cx="8610600" cy="1954530"/>
        </a:xfrm>
        <a:prstGeom prst="roundRect">
          <a:avLst>
            <a:gd name="adj" fmla="val 10000"/>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C8DA35-D204-4D6C-A1AA-E2F377F8C0DC}">
      <dsp:nvSpPr>
        <dsp:cNvPr id="0" name=""/>
        <dsp:cNvSpPr/>
      </dsp:nvSpPr>
      <dsp:spPr>
        <a:xfrm>
          <a:off x="1227001" y="680854"/>
          <a:ext cx="591997" cy="592821"/>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9081C-195C-42EF-9CBE-06E4C8D2CD19}">
      <dsp:nvSpPr>
        <dsp:cNvPr id="0" name=""/>
        <dsp:cNvSpPr/>
      </dsp:nvSpPr>
      <dsp:spPr>
        <a:xfrm rot="10800000">
          <a:off x="258317" y="1954530"/>
          <a:ext cx="2529363" cy="2388870"/>
        </a:xfrm>
        <a:prstGeom prst="round2SameRect">
          <a:avLst>
            <a:gd name="adj1" fmla="val 10500"/>
            <a:gd name="adj2" fmla="val 0"/>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US" sz="1600" b="0" kern="1200" dirty="0" smtClean="0"/>
        </a:p>
        <a:p>
          <a:pPr lvl="0" algn="ctr" defTabSz="711200">
            <a:lnSpc>
              <a:spcPct val="90000"/>
            </a:lnSpc>
            <a:spcBef>
              <a:spcPct val="0"/>
            </a:spcBef>
            <a:spcAft>
              <a:spcPct val="35000"/>
            </a:spcAft>
          </a:pPr>
          <a:r>
            <a:rPr lang="en-US" sz="2000" b="0" kern="1200" dirty="0" smtClean="0"/>
            <a:t>Survey over 400 AI/AN teens and young adults in Oregon, Washington and Idaho</a:t>
          </a:r>
        </a:p>
      </dsp:txBody>
      <dsp:txXfrm rot="10800000">
        <a:off x="258317" y="1954530"/>
        <a:ext cx="2529363" cy="2388870"/>
      </dsp:txXfrm>
    </dsp:sp>
    <dsp:sp modelId="{33C6C379-A058-4B81-9C8C-54F8CDBC5473}">
      <dsp:nvSpPr>
        <dsp:cNvPr id="0" name=""/>
        <dsp:cNvSpPr/>
      </dsp:nvSpPr>
      <dsp:spPr>
        <a:xfrm>
          <a:off x="3553598" y="1163396"/>
          <a:ext cx="1627999" cy="374326"/>
        </a:xfrm>
        <a:prstGeom prst="roundRect">
          <a:avLst>
            <a:gd name="adj" fmla="val 10000"/>
          </a:avLst>
        </a:prstGeom>
        <a:solidFill>
          <a:schemeClr val="accent6">
            <a:tint val="50000"/>
            <a:hueOff val="3888"/>
            <a:satOff val="-206"/>
            <a:lumOff val="605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E5DCB-A2EB-4ABB-ACE6-F6B362FF7919}">
      <dsp:nvSpPr>
        <dsp:cNvPr id="0" name=""/>
        <dsp:cNvSpPr/>
      </dsp:nvSpPr>
      <dsp:spPr>
        <a:xfrm rot="10800000">
          <a:off x="3040618" y="1954530"/>
          <a:ext cx="2529363" cy="2388870"/>
        </a:xfrm>
        <a:prstGeom prst="round2SameRect">
          <a:avLst>
            <a:gd name="adj1" fmla="val 10500"/>
            <a:gd name="adj2" fmla="val 0"/>
          </a:avLst>
        </a:prstGeom>
        <a:solidFill>
          <a:schemeClr val="accent6">
            <a:shade val="80000"/>
            <a:hueOff val="19759"/>
            <a:satOff val="-427"/>
            <a:lumOff val="1201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en-US" sz="1800" b="0" kern="1200" dirty="0" smtClean="0"/>
        </a:p>
        <a:p>
          <a:pPr lvl="0" algn="ctr" defTabSz="800100">
            <a:lnSpc>
              <a:spcPct val="90000"/>
            </a:lnSpc>
            <a:spcBef>
              <a:spcPct val="0"/>
            </a:spcBef>
            <a:spcAft>
              <a:spcPct val="35000"/>
            </a:spcAft>
          </a:pPr>
          <a:endParaRPr lang="en-US" sz="1600" b="0" kern="1200" dirty="0" smtClean="0"/>
        </a:p>
        <a:p>
          <a:pPr lvl="0" algn="ctr" defTabSz="800100">
            <a:lnSpc>
              <a:spcPct val="90000"/>
            </a:lnSpc>
            <a:spcBef>
              <a:spcPct val="0"/>
            </a:spcBef>
            <a:spcAft>
              <a:spcPct val="35000"/>
            </a:spcAft>
          </a:pPr>
          <a:r>
            <a:rPr lang="en-US" sz="2000" b="0" kern="1200" dirty="0" smtClean="0"/>
            <a:t>Systematic Literature Review</a:t>
          </a:r>
        </a:p>
      </dsp:txBody>
      <dsp:txXfrm rot="10800000">
        <a:off x="3040618" y="1954530"/>
        <a:ext cx="2529363" cy="2388870"/>
      </dsp:txXfrm>
    </dsp:sp>
    <dsp:sp modelId="{6F3E86FE-E63E-4C7D-9149-3325A25AA6CC}">
      <dsp:nvSpPr>
        <dsp:cNvPr id="0" name=""/>
        <dsp:cNvSpPr/>
      </dsp:nvSpPr>
      <dsp:spPr>
        <a:xfrm>
          <a:off x="6243235" y="1082456"/>
          <a:ext cx="1833965" cy="536205"/>
        </a:xfrm>
        <a:prstGeom prst="roundRect">
          <a:avLst>
            <a:gd name="adj" fmla="val 10000"/>
          </a:avLst>
        </a:prstGeom>
        <a:solidFill>
          <a:schemeClr val="accent6">
            <a:tint val="50000"/>
            <a:hueOff val="7776"/>
            <a:satOff val="-413"/>
            <a:lumOff val="1210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2394CA-7B50-4719-A411-4BFFD65A62FC}">
      <dsp:nvSpPr>
        <dsp:cNvPr id="0" name=""/>
        <dsp:cNvSpPr/>
      </dsp:nvSpPr>
      <dsp:spPr>
        <a:xfrm rot="10800000">
          <a:off x="5822918" y="1954530"/>
          <a:ext cx="2529363" cy="2388870"/>
        </a:xfrm>
        <a:prstGeom prst="round2SameRect">
          <a:avLst>
            <a:gd name="adj1" fmla="val 10500"/>
            <a:gd name="adj2" fmla="val 0"/>
          </a:avLst>
        </a:prstGeom>
        <a:solidFill>
          <a:schemeClr val="accent6">
            <a:shade val="80000"/>
            <a:hueOff val="39518"/>
            <a:satOff val="-855"/>
            <a:lumOff val="240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en-US" sz="2000" b="0" kern="1200" dirty="0" smtClean="0"/>
        </a:p>
        <a:p>
          <a:pPr lvl="0" algn="ctr" defTabSz="889000">
            <a:lnSpc>
              <a:spcPct val="90000"/>
            </a:lnSpc>
            <a:spcBef>
              <a:spcPct val="0"/>
            </a:spcBef>
            <a:spcAft>
              <a:spcPct val="35000"/>
            </a:spcAft>
          </a:pPr>
          <a:r>
            <a:rPr lang="en-US" sz="2000" b="0" kern="1200" dirty="0" smtClean="0"/>
            <a:t>Community-Based Participatory Research</a:t>
          </a:r>
        </a:p>
      </dsp:txBody>
      <dsp:txXfrm rot="10800000">
        <a:off x="5822918" y="1954530"/>
        <a:ext cx="2529363" cy="238887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5235B15-4278-4F7D-A303-3851778946D0}" type="datetimeFigureOut">
              <a:rPr lang="en-US" smtClean="0"/>
              <a:pPr/>
              <a:t>2/21/2010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2AD9426-F060-419C-A34C-4C8A21753A5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2502FA-F8EB-469C-9490-72CD0A3E30E2}" type="datetimeFigureOut">
              <a:rPr lang="en-US" smtClean="0"/>
              <a:pPr/>
              <a:t>2/21/2010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426E1C-57F7-4A85-BF8E-7A33950BE46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Sexting#cite_note-Zetter-9" TargetMode="External"/><Relationship Id="rId13" Type="http://schemas.openxmlformats.org/officeDocument/2006/relationships/hyperlink" Target="http://en.wikipedia.org/wiki/Sexting#cite_note-14" TargetMode="External"/><Relationship Id="rId18" Type="http://schemas.openxmlformats.org/officeDocument/2006/relationships/hyperlink" Target="http://en.wikipedia.org/wiki/Sexting#cite_note-15" TargetMode="External"/><Relationship Id="rId26" Type="http://schemas.openxmlformats.org/officeDocument/2006/relationships/hyperlink" Target="http://en.wikipedia.org/wiki/Felony" TargetMode="External"/><Relationship Id="rId3" Type="http://schemas.openxmlformats.org/officeDocument/2006/relationships/hyperlink" Target="http://en.wikipedia.org/wiki/Victoria_(Australia)" TargetMode="External"/><Relationship Id="rId21" Type="http://schemas.openxmlformats.org/officeDocument/2006/relationships/hyperlink" Target="http://en.wikipedia.org/wiki/The_Early_Show" TargetMode="External"/><Relationship Id="rId7" Type="http://schemas.openxmlformats.org/officeDocument/2006/relationships/hyperlink" Target="http://en.wikipedia.org/wiki/Sexting#cite_note-8" TargetMode="External"/><Relationship Id="rId12" Type="http://schemas.openxmlformats.org/officeDocument/2006/relationships/hyperlink" Target="http://en.wikipedia.org/wiki/Sexting#cite_note-13" TargetMode="External"/><Relationship Id="rId17" Type="http://schemas.openxmlformats.org/officeDocument/2006/relationships/hyperlink" Target="http://en.wikipedia.org/wiki/District_attorney" TargetMode="External"/><Relationship Id="rId25" Type="http://schemas.openxmlformats.org/officeDocument/2006/relationships/hyperlink" Target="http://en.wikipedia.org/wiki/Sexting#cite_note-19" TargetMode="External"/><Relationship Id="rId2" Type="http://schemas.openxmlformats.org/officeDocument/2006/relationships/slide" Target="../slides/slide22.xml"/><Relationship Id="rId16" Type="http://schemas.openxmlformats.org/officeDocument/2006/relationships/hyperlink" Target="http://en.wikipedia.org/wiki/Wyoming_County,_Pennsylvania" TargetMode="External"/><Relationship Id="rId20" Type="http://schemas.openxmlformats.org/officeDocument/2006/relationships/hyperlink" Target="http://en.wikipedia.org/wiki/CBS_News" TargetMode="External"/><Relationship Id="rId29" Type="http://schemas.openxmlformats.org/officeDocument/2006/relationships/hyperlink" Target="http://en.wikipedia.org/wiki/Sexting#cite_note-21" TargetMode="External"/><Relationship Id="rId1" Type="http://schemas.openxmlformats.org/officeDocument/2006/relationships/notesMaster" Target="../notesMasters/notesMaster1.xml"/><Relationship Id="rId6" Type="http://schemas.openxmlformats.org/officeDocument/2006/relationships/hyperlink" Target="http://en.wikipedia.org/wiki/Greensburg,_Pennsylvania" TargetMode="External"/><Relationship Id="rId11" Type="http://schemas.openxmlformats.org/officeDocument/2006/relationships/hyperlink" Target="http://en.wikipedia.org/wiki/Sexting#cite_note-12" TargetMode="External"/><Relationship Id="rId24" Type="http://schemas.openxmlformats.org/officeDocument/2006/relationships/hyperlink" Target="http://en.wikipedia.org/wiki/Sexting#cite_note-18" TargetMode="External"/><Relationship Id="rId5" Type="http://schemas.openxmlformats.org/officeDocument/2006/relationships/hyperlink" Target="http://en.wikipedia.org/wiki/Child_pornography" TargetMode="External"/><Relationship Id="rId15" Type="http://schemas.openxmlformats.org/officeDocument/2006/relationships/hyperlink" Target="http://en.wikipedia.org/wiki/Pennsylvania" TargetMode="External"/><Relationship Id="rId23" Type="http://schemas.openxmlformats.org/officeDocument/2006/relationships/hyperlink" Target="http://en.wikipedia.org/wiki/Sexting#cite_note-17" TargetMode="External"/><Relationship Id="rId28" Type="http://schemas.openxmlformats.org/officeDocument/2006/relationships/hyperlink" Target="http://en.wikipedia.org/wiki/Sexting#cite_note-20" TargetMode="External"/><Relationship Id="rId10" Type="http://schemas.openxmlformats.org/officeDocument/2006/relationships/hyperlink" Target="http://en.wikipedia.org/wiki/Sexting#cite_note-11" TargetMode="External"/><Relationship Id="rId19" Type="http://schemas.openxmlformats.org/officeDocument/2006/relationships/hyperlink" Target="http://en.wikipedia.org/wiki/Sexting#cite_note-16" TargetMode="External"/><Relationship Id="rId4" Type="http://schemas.openxmlformats.org/officeDocument/2006/relationships/hyperlink" Target="http://en.wikipedia.org/wiki/Sexting#cite_note-7" TargetMode="External"/><Relationship Id="rId9" Type="http://schemas.openxmlformats.org/officeDocument/2006/relationships/hyperlink" Target="http://en.wikipedia.org/wiki/Sexting#cite_note-10" TargetMode="External"/><Relationship Id="rId14" Type="http://schemas.openxmlformats.org/officeDocument/2006/relationships/hyperlink" Target="http://en.wikipedia.org/wiki/American_Civil_Liberties_Union" TargetMode="External"/><Relationship Id="rId22" Type="http://schemas.openxmlformats.org/officeDocument/2006/relationships/hyperlink" Target="http://en.wikipedia.org/wiki/Julie_Chen" TargetMode="External"/><Relationship Id="rId27" Type="http://schemas.openxmlformats.org/officeDocument/2006/relationships/hyperlink" Target="http://en.wikipedia.org/wiki/Misdemeano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snbc.msn.com/id/2954603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loritobias@news.oregonian.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35E7F-001E-4989-8394-C9B0970B383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35E7F-001E-4989-8394-C9B0970B383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2030C4-865D-422A-9173-4B5F246B81B6}" type="slidenum">
              <a:rPr lang="en-US">
                <a:solidFill>
                  <a:srgbClr val="000000"/>
                </a:solidFill>
                <a:latin typeface="Calibri" pitchFamily="34" charset="0"/>
              </a:rPr>
              <a:pPr/>
              <a:t>19</a:t>
            </a:fld>
            <a:endParaRPr 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C3E79B-006A-4260-AD9A-2A7F592D75C8}"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smtClean="0"/>
              <a:t>Visit www.NetSmartz.org</a:t>
            </a:r>
          </a:p>
          <a:p>
            <a:pPr defTabSz="930275"/>
            <a:endParaRPr lang="en-US" smtClean="0"/>
          </a:p>
        </p:txBody>
      </p:sp>
      <p:sp>
        <p:nvSpPr>
          <p:cNvPr id="4" name="Slide Number Placeholder 3"/>
          <p:cNvSpPr>
            <a:spLocks noGrp="1"/>
          </p:cNvSpPr>
          <p:nvPr>
            <p:ph type="sldNum" sz="quarter" idx="5"/>
          </p:nvPr>
        </p:nvSpPr>
        <p:spPr/>
        <p:txBody>
          <a:bodyPr/>
          <a:lstStyle/>
          <a:p>
            <a:pPr>
              <a:defRPr/>
            </a:pPr>
            <a:fld id="{11302773-08AB-4ADE-A341-22135A1CF283}" type="slidenum">
              <a:rPr lang="en-US">
                <a:solidFill>
                  <a:prstClr val="black"/>
                </a:solidFill>
              </a:rPr>
              <a:pPr>
                <a:def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In 2007, 32 Australian teenagers from the state of </a:t>
            </a:r>
            <a:r>
              <a:rPr lang="en-US" dirty="0" smtClean="0">
                <a:hlinkClick r:id="rId3" tooltip="Victoria (Australia)"/>
              </a:rPr>
              <a:t>Victoria</a:t>
            </a:r>
            <a:r>
              <a:rPr lang="en-US" dirty="0" smtClean="0"/>
              <a:t> were prosecuted as a result of </a:t>
            </a:r>
            <a:r>
              <a:rPr lang="en-US" dirty="0" err="1" smtClean="0"/>
              <a:t>sexting</a:t>
            </a:r>
            <a:r>
              <a:rPr lang="en-US" dirty="0" smtClean="0"/>
              <a:t> activity.</a:t>
            </a:r>
            <a:r>
              <a:rPr lang="en-US" baseline="30000" dirty="0" smtClean="0">
                <a:hlinkClick r:id="rId4"/>
              </a:rPr>
              <a:t>[8]</a:t>
            </a:r>
            <a:r>
              <a:rPr lang="en-US" dirty="0" smtClean="0"/>
              <a:t> </a:t>
            </a:r>
          </a:p>
          <a:p>
            <a:pPr eaLnBrk="1" fontAlgn="auto" hangingPunct="1">
              <a:spcBef>
                <a:spcPts val="0"/>
              </a:spcBef>
              <a:spcAft>
                <a:spcPts val="0"/>
              </a:spcAft>
              <a:defRPr/>
            </a:pPr>
            <a:endParaRPr lang="en-US" dirty="0" smtClean="0">
              <a:hlinkClick r:id="rId5" tooltip="Child pornography"/>
            </a:endParaRPr>
          </a:p>
          <a:p>
            <a:pPr eaLnBrk="1" fontAlgn="auto" hangingPunct="1">
              <a:spcBef>
                <a:spcPts val="0"/>
              </a:spcBef>
              <a:spcAft>
                <a:spcPts val="0"/>
              </a:spcAft>
              <a:defRPr/>
            </a:pPr>
            <a:r>
              <a:rPr lang="en-US" dirty="0" smtClean="0">
                <a:hlinkClick r:id="rId5" tooltip="Child pornography"/>
              </a:rPr>
              <a:t>Child pornography</a:t>
            </a:r>
            <a:r>
              <a:rPr lang="en-US" dirty="0" smtClean="0"/>
              <a:t> charges were brought against six teenagers in </a:t>
            </a:r>
            <a:r>
              <a:rPr lang="en-US" dirty="0" smtClean="0">
                <a:hlinkClick r:id="rId6" tooltip="Greensburg, Pennsylvania"/>
              </a:rPr>
              <a:t>Greensburg, Pennsylvania</a:t>
            </a:r>
            <a:r>
              <a:rPr lang="en-US" dirty="0" smtClean="0"/>
              <a:t> in January 2009 after three girls sent sexually explicit photographs to three male classmates.</a:t>
            </a:r>
            <a:r>
              <a:rPr lang="en-US" baseline="30000" dirty="0" smtClean="0">
                <a:hlinkClick r:id="rId7"/>
              </a:rPr>
              <a:t>[9]</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2008, a Virginia assistant-principal was charged with possession of child pornography and related crimes after he had been asked to investigate a rumored </a:t>
            </a:r>
            <a:r>
              <a:rPr lang="en-US" dirty="0" err="1" smtClean="0"/>
              <a:t>sexting</a:t>
            </a:r>
            <a:r>
              <a:rPr lang="en-US" dirty="0" smtClean="0"/>
              <a:t> incident at the high school where he worked. Upon finding a student in possession of a photo on his phone that depicted the torso of a girl wearing only underpants, her arms mostly covering her breasts, the assistant principal showed the image to the principal who instructed him to preserve the photo on his computer as evidence, which he did. While the court later ruled that the photo did not constitute child pornography because under Virginia law, nudity alone is not enough to qualify an image as child pornography; the image must be "sexually explicit" and "lewd." Loudoun County prosecutor James Plowman stands by his initial assessment of the photo and says he would not have pursued the case if the assistant principal would have agreed to resign. The assistant principal had to get a second mortgage on his house and spend $150,000 in attorneys' fees to clear his name.</a:t>
            </a:r>
            <a:r>
              <a:rPr lang="en-US" baseline="30000" dirty="0" smtClean="0">
                <a:hlinkClick r:id="rId8"/>
              </a:rPr>
              <a:t>[10]</a:t>
            </a:r>
            <a:r>
              <a:rPr lang="en-US" baseline="30000" dirty="0" smtClean="0">
                <a:hlinkClick r:id="rId9"/>
              </a:rPr>
              <a:t>[11]</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Fort Wayne, Indiana, a teenage boy was indicted on felony obscenity charges for allegedly sending a photo of his genitals to several female classmates. Another boy was charged with child pornography in a similar case.</a:t>
            </a:r>
            <a:r>
              <a:rPr lang="en-US" baseline="30000" dirty="0" smtClean="0">
                <a:hlinkClick r:id="rId10"/>
              </a:rPr>
              <a:t>[12]</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Police investigated an incident at </a:t>
            </a:r>
            <a:r>
              <a:rPr lang="en-US" dirty="0" err="1" smtClean="0"/>
              <a:t>Margaretta</a:t>
            </a:r>
            <a:r>
              <a:rPr lang="en-US" dirty="0" smtClean="0"/>
              <a:t> High School in Castalia, Ohio in which a 17-year-old area girl allegedly sent nude pictures of herself to her former boyfriend, and the pictures started circulating around the high school after the two got into a fight.</a:t>
            </a:r>
            <a:r>
              <a:rPr lang="en-US" baseline="30000" dirty="0" smtClean="0">
                <a:hlinkClick r:id="rId11"/>
              </a:rPr>
              <a:t>[13]</a:t>
            </a:r>
            <a:r>
              <a:rPr lang="en-US" dirty="0" smtClean="0"/>
              <a:t> The 17-year-old girl was charged with being an "unruly child" based on her juvenile status.</a:t>
            </a:r>
            <a:r>
              <a:rPr lang="en-US" baseline="30000" dirty="0" smtClean="0">
                <a:hlinkClick r:id="rId12"/>
              </a:rPr>
              <a:t>[14]</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Two southwest Ohio teenagers were charged with contributing to the delinquency of a minor, a first-degree misdemeanor, for sending or possessing nude photos on their cell phones of two 15-year-old classmates.</a:t>
            </a:r>
            <a:r>
              <a:rPr lang="en-US" baseline="30000" dirty="0" smtClean="0">
                <a:hlinkClick r:id="rId13"/>
              </a:rPr>
              <a:t>[15]</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a:t>
            </a:r>
            <a:r>
              <a:rPr lang="en-US" dirty="0" smtClean="0">
                <a:hlinkClick r:id="rId14" tooltip="American Civil Liberties Union"/>
              </a:rPr>
              <a:t>American Civil Liberties Union</a:t>
            </a:r>
            <a:r>
              <a:rPr lang="en-US" dirty="0" smtClean="0"/>
              <a:t> of </a:t>
            </a:r>
            <a:r>
              <a:rPr lang="en-US" dirty="0" smtClean="0">
                <a:hlinkClick r:id="rId15" tooltip="Pennsylvania"/>
              </a:rPr>
              <a:t>Pennsylvania</a:t>
            </a:r>
            <a:r>
              <a:rPr lang="en-US" dirty="0" smtClean="0"/>
              <a:t> filed a lawsuit against </a:t>
            </a:r>
            <a:r>
              <a:rPr lang="en-US" dirty="0" smtClean="0">
                <a:hlinkClick r:id="rId16" tooltip="Wyoming County, Pennsylvania"/>
              </a:rPr>
              <a:t>Wyoming County</a:t>
            </a:r>
            <a:r>
              <a:rPr lang="en-US" dirty="0" smtClean="0"/>
              <a:t> </a:t>
            </a:r>
            <a:r>
              <a:rPr lang="en-US" dirty="0" smtClean="0">
                <a:hlinkClick r:id="rId17" tooltip="District attorney"/>
              </a:rPr>
              <a:t>district attorney</a:t>
            </a:r>
            <a:r>
              <a:rPr lang="en-US" dirty="0" smtClean="0"/>
              <a:t> George </a:t>
            </a:r>
            <a:r>
              <a:rPr lang="en-US" dirty="0" err="1" smtClean="0"/>
              <a:t>Skumanick</a:t>
            </a:r>
            <a:r>
              <a:rPr lang="en-US" dirty="0" smtClean="0"/>
              <a:t> Jr. on March 25, 2009 for threatening to prosecute teenage girls for distributing nude photos of themselves.</a:t>
            </a:r>
            <a:r>
              <a:rPr lang="en-US" baseline="30000" dirty="0" smtClean="0">
                <a:hlinkClick r:id="rId18"/>
              </a:rPr>
              <a:t>[16]</a:t>
            </a:r>
            <a:r>
              <a:rPr lang="en-US" dirty="0" smtClean="0"/>
              <a:t> The case is</a:t>
            </a:r>
            <a:r>
              <a:rPr lang="en-US" baseline="30000" dirty="0" smtClean="0">
                <a:hlinkClick r:id="rId19"/>
              </a:rPr>
              <a:t>[17]</a:t>
            </a:r>
            <a:r>
              <a:rPr lang="en-US" dirty="0" smtClean="0"/>
              <a:t> </a:t>
            </a:r>
            <a:r>
              <a:rPr lang="en-US" i="1" dirty="0" smtClean="0"/>
              <a:t>Miller, et al v. </a:t>
            </a:r>
            <a:r>
              <a:rPr lang="en-US" i="1" dirty="0" err="1" smtClean="0"/>
              <a:t>Skumanick</a:t>
            </a:r>
            <a:r>
              <a:rPr lang="en-US" dirty="0" smtClean="0"/>
              <a:t>. On </a:t>
            </a:r>
            <a:r>
              <a:rPr lang="en-US" dirty="0" smtClean="0">
                <a:hlinkClick r:id="rId20" tooltip="CBS News"/>
              </a:rPr>
              <a:t>CBS News</a:t>
            </a:r>
            <a:r>
              <a:rPr lang="en-US" dirty="0" smtClean="0"/>
              <a:t>'s </a:t>
            </a:r>
            <a:r>
              <a:rPr lang="en-US" i="1" dirty="0" smtClean="0">
                <a:hlinkClick r:id="rId21" tooltip="The Early Show"/>
              </a:rPr>
              <a:t>The Early Show</a:t>
            </a:r>
            <a:r>
              <a:rPr lang="en-US" dirty="0" smtClean="0"/>
              <a:t>, </a:t>
            </a:r>
            <a:r>
              <a:rPr lang="en-US" dirty="0" err="1" smtClean="0"/>
              <a:t>Skumanick</a:t>
            </a:r>
            <a:r>
              <a:rPr lang="en-US" dirty="0" smtClean="0"/>
              <a:t> stated in an interview with </a:t>
            </a:r>
            <a:r>
              <a:rPr lang="en-US" dirty="0" smtClean="0">
                <a:hlinkClick r:id="rId22" tooltip="Julie Chen"/>
              </a:rPr>
              <a:t>Julie Chen</a:t>
            </a:r>
            <a:r>
              <a:rPr lang="en-US" dirty="0" smtClean="0"/>
              <a:t> that his office decided to make an offer of limiting penalties to probation if they attend a sexual harassment program.</a:t>
            </a:r>
            <a:r>
              <a:rPr lang="en-US" baseline="30000" dirty="0" smtClean="0">
                <a:hlinkClick r:id="rId23"/>
              </a:rPr>
              <a:t>[18]</a:t>
            </a:r>
            <a:r>
              <a:rPr lang="en-US" baseline="30000" dirty="0" smtClean="0">
                <a:hlinkClick r:id="rId24"/>
              </a:rPr>
              <a:t>[19]</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Legislative responses</a:t>
            </a:r>
          </a:p>
          <a:p>
            <a:pPr eaLnBrk="1" fontAlgn="auto" hangingPunct="1">
              <a:spcBef>
                <a:spcPts val="0"/>
              </a:spcBef>
              <a:spcAft>
                <a:spcPts val="0"/>
              </a:spcAft>
              <a:defRPr/>
            </a:pPr>
            <a:r>
              <a:rPr lang="en-US" dirty="0" smtClean="0"/>
              <a:t>Vermont lawmakers introduced a bill in April 2009 to legalize the consensual exchange of graphic images between two people 13 to 18 years old. Passing along such images to others would remain a crime.</a:t>
            </a:r>
            <a:r>
              <a:rPr lang="en-US" baseline="30000" dirty="0" smtClean="0">
                <a:hlinkClick r:id="rId25"/>
              </a:rPr>
              <a:t>[20]</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Ohio, a county prosecutor and two lawmakers proposed a law that would reduce </a:t>
            </a:r>
            <a:r>
              <a:rPr lang="en-US" dirty="0" err="1" smtClean="0"/>
              <a:t>sexting</a:t>
            </a:r>
            <a:r>
              <a:rPr lang="en-US" dirty="0" smtClean="0"/>
              <a:t> from a </a:t>
            </a:r>
            <a:r>
              <a:rPr lang="en-US" dirty="0" smtClean="0">
                <a:hlinkClick r:id="rId26" tooltip="Felony"/>
              </a:rPr>
              <a:t>felony</a:t>
            </a:r>
            <a:r>
              <a:rPr lang="en-US" dirty="0" smtClean="0"/>
              <a:t> to a first degree </a:t>
            </a:r>
            <a:r>
              <a:rPr lang="en-US" dirty="0" smtClean="0">
                <a:hlinkClick r:id="rId27" tooltip="Misdemeanor"/>
              </a:rPr>
              <a:t>misdemeanor</a:t>
            </a:r>
            <a:r>
              <a:rPr lang="en-US" dirty="0" smtClean="0"/>
              <a:t>, and eliminate the possibility of a teenage offender being labeled a sex offender for years. The proposal was supported by the parents of Jessie Logan, a Cincinnati 18-year-old who committed suicide after the naked picture of herself which she </a:t>
            </a:r>
            <a:r>
              <a:rPr lang="en-US" dirty="0" err="1" smtClean="0"/>
              <a:t>sexted</a:t>
            </a:r>
            <a:r>
              <a:rPr lang="en-US" dirty="0" smtClean="0"/>
              <a:t> was forwarded to people in her high school.</a:t>
            </a:r>
            <a:r>
              <a:rPr lang="en-US" baseline="30000" dirty="0" smtClean="0">
                <a:hlinkClick r:id="rId28"/>
              </a:rPr>
              <a:t>[21]</a:t>
            </a:r>
            <a:endParaRPr lang="en-US"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Utah lawmakers lessened the penalty for </a:t>
            </a:r>
            <a:r>
              <a:rPr lang="en-US" dirty="0" err="1" smtClean="0"/>
              <a:t>sexting</a:t>
            </a:r>
            <a:r>
              <a:rPr lang="en-US" dirty="0" smtClean="0"/>
              <a:t> for someone younger than 18 to a misdemeanor from a felony.</a:t>
            </a:r>
            <a:r>
              <a:rPr lang="en-US" baseline="30000" dirty="0" smtClean="0">
                <a:hlinkClick r:id="rId29"/>
              </a:rPr>
              <a:t>[22]</a:t>
            </a:r>
            <a:endParaRPr lang="en-US" dirty="0" smtClean="0"/>
          </a:p>
          <a:p>
            <a:pPr eaLnBrk="1" fontAlgn="auto" hangingPunct="1">
              <a:spcBef>
                <a:spcPts val="0"/>
              </a:spcBef>
              <a:spcAft>
                <a:spcPts val="0"/>
              </a:spcAft>
              <a:defRPr/>
            </a:pPr>
            <a:endParaRPr lang="en-US" dirty="0"/>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20F489-5E0E-4EF0-9957-E7130A372694}" type="slidenum">
              <a:rPr lang="en-US">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b="1" dirty="0" err="1" smtClean="0"/>
              <a:t>Sexting</a:t>
            </a:r>
            <a:r>
              <a:rPr lang="en-US" b="1" dirty="0" smtClean="0"/>
              <a:t>' can be considered child pornography</a:t>
            </a:r>
          </a:p>
          <a:p>
            <a:pPr eaLnBrk="1" fontAlgn="auto" hangingPunct="1">
              <a:spcBef>
                <a:spcPts val="0"/>
              </a:spcBef>
              <a:spcAft>
                <a:spcPts val="0"/>
              </a:spcAft>
              <a:defRPr/>
            </a:pPr>
            <a:r>
              <a:rPr lang="en-US" dirty="0" smtClean="0"/>
              <a:t>Story Updated: Mar 15, 2009 at 1:15 PM PDT </a:t>
            </a:r>
          </a:p>
          <a:p>
            <a:pPr eaLnBrk="1" fontAlgn="auto" hangingPunct="1">
              <a:spcBef>
                <a:spcPts val="0"/>
              </a:spcBef>
              <a:spcAft>
                <a:spcPts val="0"/>
              </a:spcAft>
              <a:defRPr/>
            </a:pPr>
            <a:r>
              <a:rPr lang="en-US" b="1" dirty="0" smtClean="0"/>
              <a:t>By Anna Song KATU News </a:t>
            </a:r>
          </a:p>
          <a:p>
            <a:pPr eaLnBrk="1" fontAlgn="auto" hangingPunct="1">
              <a:spcBef>
                <a:spcPts val="0"/>
              </a:spcBef>
              <a:spcAft>
                <a:spcPts val="0"/>
              </a:spcAft>
              <a:defRPr/>
            </a:pPr>
            <a:r>
              <a:rPr lang="en-US" dirty="0" smtClean="0"/>
              <a:t>VANCOUVER, Wash. - A recent </a:t>
            </a:r>
            <a:r>
              <a:rPr lang="en-US" dirty="0" err="1" smtClean="0"/>
              <a:t>sexting</a:t>
            </a:r>
            <a:r>
              <a:rPr lang="en-US" dirty="0" smtClean="0"/>
              <a:t> incident at Mountain View High School in Vancouver, Wash., involved a girl taking pictures of herself and texting them to others.</a:t>
            </a:r>
          </a:p>
          <a:p>
            <a:pPr eaLnBrk="1" fontAlgn="auto" hangingPunct="1">
              <a:spcBef>
                <a:spcPts val="0"/>
              </a:spcBef>
              <a:spcAft>
                <a:spcPts val="0"/>
              </a:spcAft>
              <a:defRPr/>
            </a:pPr>
            <a:r>
              <a:rPr lang="en-US" dirty="0" smtClean="0"/>
              <a:t>The principal told KATU the mishap was contained to a small group of kids. But students familiar with the situation said the pictures made it school-wide. And they said it isn’t anything new.</a:t>
            </a:r>
          </a:p>
          <a:p>
            <a:pPr eaLnBrk="1" fontAlgn="auto" hangingPunct="1">
              <a:spcBef>
                <a:spcPts val="0"/>
              </a:spcBef>
              <a:spcAft>
                <a:spcPts val="0"/>
              </a:spcAft>
              <a:defRPr/>
            </a:pPr>
            <a:r>
              <a:rPr lang="en-US" dirty="0" smtClean="0"/>
              <a:t>One student said the pictures usually go around the school and the person involved gets made fun of for a week or two and then it all usually dies down.</a:t>
            </a:r>
          </a:p>
          <a:p>
            <a:pPr eaLnBrk="1" fontAlgn="auto" hangingPunct="1">
              <a:spcBef>
                <a:spcPts val="0"/>
              </a:spcBef>
              <a:spcAft>
                <a:spcPts val="0"/>
              </a:spcAft>
              <a:defRPr/>
            </a:pPr>
            <a:r>
              <a:rPr lang="en-US" dirty="0" smtClean="0"/>
              <a:t>Another student told KATU he forwarded the text to others and was brought into the school office for a chat with administrators. He only received a warning but was told he would get into trouble if it happened again.</a:t>
            </a:r>
          </a:p>
          <a:p>
            <a:pPr eaLnBrk="1" fontAlgn="auto" hangingPunct="1">
              <a:spcBef>
                <a:spcPts val="0"/>
              </a:spcBef>
              <a:spcAft>
                <a:spcPts val="0"/>
              </a:spcAft>
              <a:defRPr/>
            </a:pPr>
            <a:r>
              <a:rPr lang="en-US" b="1" dirty="0" smtClean="0"/>
              <a:t>Criminal charges possible</a:t>
            </a:r>
            <a:endParaRPr lang="en-US" dirty="0" smtClean="0"/>
          </a:p>
          <a:p>
            <a:pPr eaLnBrk="1" fontAlgn="auto" hangingPunct="1">
              <a:spcBef>
                <a:spcPts val="0"/>
              </a:spcBef>
              <a:spcAft>
                <a:spcPts val="0"/>
              </a:spcAft>
              <a:defRPr/>
            </a:pPr>
            <a:r>
              <a:rPr lang="en-US" dirty="0" smtClean="0"/>
              <a:t>But here’s the reality: Teenagers can be charged with child pornography for </a:t>
            </a:r>
            <a:r>
              <a:rPr lang="en-US" dirty="0" err="1" smtClean="0"/>
              <a:t>sexting</a:t>
            </a:r>
            <a:r>
              <a:rPr lang="en-US" dirty="0" smtClean="0"/>
              <a:t>. It is happening all across the country to kids as young as 13.</a:t>
            </a:r>
          </a:p>
          <a:p>
            <a:pPr eaLnBrk="1" fontAlgn="auto" hangingPunct="1">
              <a:spcBef>
                <a:spcPts val="0"/>
              </a:spcBef>
              <a:spcAft>
                <a:spcPts val="0"/>
              </a:spcAft>
              <a:defRPr/>
            </a:pPr>
            <a:r>
              <a:rPr lang="en-US" dirty="0" smtClean="0"/>
              <a:t>“You’re talking about your lives, your futures,” said Jason </a:t>
            </a:r>
            <a:r>
              <a:rPr lang="en-US" dirty="0" err="1" smtClean="0"/>
              <a:t>Gershuny</a:t>
            </a:r>
            <a:r>
              <a:rPr lang="en-US" dirty="0" smtClean="0"/>
              <a:t>, a health teacher at LEP High School in Portland, a public charter school. “If you take a picture of yourself naked and send it to a friend, not only is that person who is getting that picture now in possession of child pornography, but you just created some yourself.”</a:t>
            </a:r>
          </a:p>
          <a:p>
            <a:pPr eaLnBrk="1" fontAlgn="auto" hangingPunct="1">
              <a:spcBef>
                <a:spcPts val="0"/>
              </a:spcBef>
              <a:spcAft>
                <a:spcPts val="0"/>
              </a:spcAft>
              <a:defRPr/>
            </a:pPr>
            <a:r>
              <a:rPr lang="en-US" dirty="0" err="1" smtClean="0"/>
              <a:t>Gershuny</a:t>
            </a:r>
            <a:r>
              <a:rPr lang="en-US" dirty="0" smtClean="0"/>
              <a:t> said the possibility of being charged with a crime for </a:t>
            </a:r>
            <a:r>
              <a:rPr lang="en-US" dirty="0" err="1" smtClean="0"/>
              <a:t>sexting</a:t>
            </a:r>
            <a:r>
              <a:rPr lang="en-US" dirty="0" smtClean="0"/>
              <a:t> took his students by surprise.</a:t>
            </a:r>
          </a:p>
          <a:p>
            <a:pPr eaLnBrk="1" fontAlgn="auto" hangingPunct="1">
              <a:spcBef>
                <a:spcPts val="0"/>
              </a:spcBef>
              <a:spcAft>
                <a:spcPts val="0"/>
              </a:spcAft>
              <a:defRPr/>
            </a:pPr>
            <a:r>
              <a:rPr lang="en-US" dirty="0" smtClean="0"/>
              <a:t>“They just had no idea,” he said. “And I think some of them were like ‘Wait, even in my phone?’ It sort of like struck a chord with … some students who may have been like, 'I might need to do something about this.' " </a:t>
            </a:r>
          </a:p>
          <a:p>
            <a:pPr eaLnBrk="1" fontAlgn="auto" hangingPunct="1">
              <a:spcBef>
                <a:spcPts val="0"/>
              </a:spcBef>
              <a:spcAft>
                <a:spcPts val="0"/>
              </a:spcAft>
              <a:defRPr/>
            </a:pPr>
            <a:r>
              <a:rPr lang="en-US" dirty="0" smtClean="0"/>
              <a:t>Teen advocates who talked to </a:t>
            </a:r>
            <a:r>
              <a:rPr lang="en-US" dirty="0" err="1" smtClean="0"/>
              <a:t>Gershuny’s</a:t>
            </a:r>
            <a:r>
              <a:rPr lang="en-US" dirty="0" smtClean="0"/>
              <a:t> class about dating violence said they have been hearing all kinds of horror stories from students.</a:t>
            </a:r>
          </a:p>
          <a:p>
            <a:pPr eaLnBrk="1" fontAlgn="auto" hangingPunct="1">
              <a:spcBef>
                <a:spcPts val="0"/>
              </a:spcBef>
              <a:spcAft>
                <a:spcPts val="0"/>
              </a:spcAft>
              <a:defRPr/>
            </a:pPr>
            <a:r>
              <a:rPr lang="en-US" dirty="0" smtClean="0"/>
              <a:t>In one case, a girl was at a party and was changing in a bathroom when some guys threw the door open and used their cell phones to take a picture of her, said Lauren </a:t>
            </a:r>
            <a:r>
              <a:rPr lang="en-US" dirty="0" err="1" smtClean="0"/>
              <a:t>Paulk</a:t>
            </a:r>
            <a:r>
              <a:rPr lang="en-US" dirty="0" smtClean="0"/>
              <a:t>, a teen advocate with Volunteers of America. They then spread that picture to the rest of the school.</a:t>
            </a:r>
          </a:p>
          <a:p>
            <a:pPr eaLnBrk="1" fontAlgn="auto" hangingPunct="1">
              <a:spcBef>
                <a:spcPts val="0"/>
              </a:spcBef>
              <a:spcAft>
                <a:spcPts val="0"/>
              </a:spcAft>
              <a:defRPr/>
            </a:pPr>
            <a:r>
              <a:rPr lang="en-US" dirty="0" smtClean="0"/>
              <a:t>“And the girl actually ended up dropping out, and the guys were never punished for the incident,” </a:t>
            </a:r>
            <a:r>
              <a:rPr lang="en-US" dirty="0" err="1" smtClean="0"/>
              <a:t>Paulk</a:t>
            </a:r>
            <a:r>
              <a:rPr lang="en-US" dirty="0" smtClean="0"/>
              <a:t> said.</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Girl commits suicide over photo</a:t>
            </a:r>
            <a:endParaRPr lang="en-US" dirty="0" smtClean="0"/>
          </a:p>
          <a:p>
            <a:pPr eaLnBrk="1" fontAlgn="auto" hangingPunct="1">
              <a:spcBef>
                <a:spcPts val="0"/>
              </a:spcBef>
              <a:spcAft>
                <a:spcPts val="0"/>
              </a:spcAft>
              <a:defRPr/>
            </a:pPr>
            <a:r>
              <a:rPr lang="en-US" dirty="0" smtClean="0"/>
              <a:t>Last year, </a:t>
            </a:r>
            <a:r>
              <a:rPr lang="en-US" dirty="0" smtClean="0">
                <a:hlinkClick r:id="rId3"/>
              </a:rPr>
              <a:t>Jesse Logan</a:t>
            </a:r>
            <a:r>
              <a:rPr lang="en-US" dirty="0" smtClean="0"/>
              <a:t>, an 18-year-old from Ohio, hanged herself after her ex-boyfriend reportedly spread nude photos of her around. She had sent the pictures to him while they were dating. </a:t>
            </a:r>
          </a:p>
          <a:p>
            <a:pPr eaLnBrk="1" fontAlgn="auto" hangingPunct="1">
              <a:spcBef>
                <a:spcPts val="0"/>
              </a:spcBef>
              <a:spcAft>
                <a:spcPts val="0"/>
              </a:spcAft>
              <a:defRPr/>
            </a:pPr>
            <a:r>
              <a:rPr lang="en-US" dirty="0" smtClean="0"/>
              <a:t>“Kids need to understand that what is seemingly a harmless prank can be extremely dangerous,” said Tom Cleary, a Multnomah County senior deputy district attorney who heads up the county’s juvenile department.</a:t>
            </a:r>
          </a:p>
          <a:p>
            <a:pPr eaLnBrk="1" fontAlgn="auto" hangingPunct="1">
              <a:spcBef>
                <a:spcPts val="0"/>
              </a:spcBef>
              <a:spcAft>
                <a:spcPts val="0"/>
              </a:spcAft>
              <a:defRPr/>
            </a:pPr>
            <a:r>
              <a:rPr lang="en-US" dirty="0" smtClean="0"/>
              <a:t>He is confidant that it is just a matter of time before his office receives a </a:t>
            </a:r>
            <a:r>
              <a:rPr lang="en-US" dirty="0" err="1" smtClean="0"/>
              <a:t>sexting</a:t>
            </a:r>
            <a:r>
              <a:rPr lang="en-US" dirty="0" smtClean="0"/>
              <a:t> case that warrants charges against a teen.</a:t>
            </a:r>
          </a:p>
          <a:p>
            <a:pPr eaLnBrk="1" fontAlgn="auto" hangingPunct="1">
              <a:spcBef>
                <a:spcPts val="0"/>
              </a:spcBef>
              <a:spcAft>
                <a:spcPts val="0"/>
              </a:spcAft>
              <a:defRPr/>
            </a:pPr>
            <a:r>
              <a:rPr lang="en-US" dirty="0" smtClean="0"/>
              <a:t>“They shouldn’t feel that just because they’re juveniles they’re immune from criminal prosecution,” he said.</a:t>
            </a:r>
          </a:p>
          <a:p>
            <a:pPr eaLnBrk="1" fontAlgn="auto" hangingPunct="1">
              <a:spcBef>
                <a:spcPts val="0"/>
              </a:spcBef>
              <a:spcAft>
                <a:spcPts val="0"/>
              </a:spcAft>
              <a:defRPr/>
            </a:pPr>
            <a:endParaRPr lang="en-US" dirty="0"/>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70BA3F-4686-4509-B703-1F2406B22E7D}" type="slidenum">
              <a:rPr lang="en-US">
                <a:solidFill>
                  <a:prstClr val="black"/>
                </a:solidFill>
              </a:rPr>
              <a:pPr>
                <a:def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0000" lnSpcReduction="20000"/>
          </a:bodyPr>
          <a:lstStyle/>
          <a:p>
            <a:pPr eaLnBrk="1" fontAlgn="auto" hangingPunct="1">
              <a:spcBef>
                <a:spcPts val="0"/>
              </a:spcBef>
              <a:spcAft>
                <a:spcPts val="0"/>
              </a:spcAft>
              <a:defRPr/>
            </a:pPr>
            <a:r>
              <a:rPr lang="en-US" b="1" dirty="0" smtClean="0"/>
              <a:t>'</a:t>
            </a:r>
            <a:r>
              <a:rPr lang="en-US" b="1" dirty="0" err="1" smtClean="0"/>
              <a:t>Sexting</a:t>
            </a:r>
            <a:r>
              <a:rPr lang="en-US" b="1" dirty="0" smtClean="0"/>
              <a:t>' in Newport: Dumb prank or child porn? by Lori Tobias, The Oregonian Saturday March 28, 2009, 4:20 PM</a:t>
            </a:r>
          </a:p>
          <a:p>
            <a:pPr eaLnBrk="1" fontAlgn="auto" hangingPunct="1">
              <a:spcBef>
                <a:spcPts val="0"/>
              </a:spcBef>
              <a:spcAft>
                <a:spcPts val="0"/>
              </a:spcAft>
              <a:defRPr/>
            </a:pPr>
            <a:r>
              <a:rPr lang="en-US" dirty="0" smtClean="0"/>
              <a:t>NEWPORT -- To some, it might seem like a dumb teenage prank. To others, it's child pornography worthy of criminal prosecution. </a:t>
            </a:r>
          </a:p>
          <a:p>
            <a:pPr eaLnBrk="1" fontAlgn="auto" hangingPunct="1">
              <a:spcBef>
                <a:spcPts val="0"/>
              </a:spcBef>
              <a:spcAft>
                <a:spcPts val="0"/>
              </a:spcAft>
              <a:defRPr/>
            </a:pPr>
            <a:r>
              <a:rPr lang="en-US" dirty="0" smtClean="0"/>
              <a:t>Either way, a 17-year-old Oregon girl faces years in prison after using her cell phone at a drunken party in Newport last year to record, for a minute or less, a 16-year-old girl involved in crude sexual activity.</a:t>
            </a:r>
            <a:br>
              <a:rPr lang="en-US" dirty="0" smtClean="0"/>
            </a:br>
            <a:endParaRPr lang="en-US" dirty="0" smtClean="0"/>
          </a:p>
          <a:p>
            <a:pPr eaLnBrk="1" fontAlgn="auto" hangingPunct="1">
              <a:spcBef>
                <a:spcPts val="0"/>
              </a:spcBef>
              <a:spcAft>
                <a:spcPts val="0"/>
              </a:spcAft>
              <a:defRPr/>
            </a:pPr>
            <a:r>
              <a:rPr lang="en-US" dirty="0" smtClean="0"/>
              <a:t>The case is an Oregon example of "</a:t>
            </a:r>
            <a:r>
              <a:rPr lang="en-US" dirty="0" err="1" smtClean="0"/>
              <a:t>sexting</a:t>
            </a:r>
            <a:r>
              <a:rPr lang="en-US" dirty="0" smtClean="0"/>
              <a:t>" -- a rapidly growing trend in which teens share revealing images of themselves or others via cell phone. Across the U.S., teens who've sent or received such images have found themselves charged with crimes such as distribution or possession of child pornography. </a:t>
            </a:r>
          </a:p>
          <a:p>
            <a:pPr eaLnBrk="1" fontAlgn="auto" hangingPunct="1">
              <a:spcBef>
                <a:spcPts val="0"/>
              </a:spcBef>
              <a:spcAft>
                <a:spcPts val="0"/>
              </a:spcAft>
              <a:defRPr/>
            </a:pPr>
            <a:r>
              <a:rPr lang="en-US" dirty="0" smtClean="0"/>
              <a:t>Critics say sex-crime laws were never meant to apply to teenage girls sending naughty photos of themselves to boyfriends, for example. But others say it's not that clear-cut, especially in the Oregon case. </a:t>
            </a:r>
          </a:p>
          <a:p>
            <a:pPr eaLnBrk="1" fontAlgn="auto" hangingPunct="1">
              <a:spcBef>
                <a:spcPts val="0"/>
              </a:spcBef>
              <a:spcAft>
                <a:spcPts val="0"/>
              </a:spcAft>
              <a:defRPr/>
            </a:pPr>
            <a:r>
              <a:rPr lang="en-US" dirty="0" smtClean="0"/>
              <a:t>"This is a relatively new activity and is not a matter of settled law," said Bill Albert, spokesman for the National Campaign to Prevent Teen and Unplanned Pregnancy in Washington, D.C. "A lot of law enforcement agencies are scratching their heads and saying, 'What should we do? What is our role to play?' If you do a quick Google search for </a:t>
            </a:r>
            <a:r>
              <a:rPr lang="en-US" dirty="0" err="1" smtClean="0"/>
              <a:t>sexting</a:t>
            </a:r>
            <a:r>
              <a:rPr lang="en-US" dirty="0" smtClean="0"/>
              <a:t>, you will come up with dozens of criminal cases." </a:t>
            </a:r>
          </a:p>
          <a:p>
            <a:pPr eaLnBrk="1" fontAlgn="auto" hangingPunct="1">
              <a:spcBef>
                <a:spcPts val="0"/>
              </a:spcBef>
              <a:spcAft>
                <a:spcPts val="0"/>
              </a:spcAft>
              <a:defRPr/>
            </a:pPr>
            <a:r>
              <a:rPr lang="en-US" dirty="0" smtClean="0"/>
              <a:t>In a survey his group conducted last December, one-fifth of teens and one-third of adults ages 20 to 26 admitted sending or posting nude or partly nude images of themselves. And because people lie to pollsters, he said, he figures the real number is higher. </a:t>
            </a:r>
          </a:p>
          <a:p>
            <a:pPr eaLnBrk="1" fontAlgn="auto" hangingPunct="1">
              <a:spcBef>
                <a:spcPts val="0"/>
              </a:spcBef>
              <a:spcAft>
                <a:spcPts val="0"/>
              </a:spcAft>
              <a:defRPr/>
            </a:pPr>
            <a:r>
              <a:rPr lang="en-US" dirty="0" smtClean="0"/>
              <a:t>Why would teens do such a thing? "Three-quarters of them described it as a fun and flirtatious activity," Albert said. "What is clear in Technicolor is that what is considered public behavior and what is private is a very blurry line for a lot of young people these days." </a:t>
            </a:r>
          </a:p>
          <a:p>
            <a:pPr eaLnBrk="1" fontAlgn="auto" hangingPunct="1">
              <a:spcBef>
                <a:spcPts val="0"/>
              </a:spcBef>
              <a:spcAft>
                <a:spcPts val="0"/>
              </a:spcAft>
              <a:defRPr/>
            </a:pPr>
            <a:r>
              <a:rPr lang="en-US" dirty="0" smtClean="0"/>
              <a:t>By all accounts, the Newport incident was more egregious than most. </a:t>
            </a:r>
          </a:p>
          <a:p>
            <a:pPr eaLnBrk="1" fontAlgn="auto" hangingPunct="1">
              <a:spcBef>
                <a:spcPts val="0"/>
              </a:spcBef>
              <a:spcAft>
                <a:spcPts val="0"/>
              </a:spcAft>
              <a:defRPr/>
            </a:pPr>
            <a:r>
              <a:rPr lang="en-US" dirty="0" smtClean="0"/>
              <a:t>At least one adult and a crowd of teens, including a girl who is now 17, gathered at a vacation rental home last April for a night of partying. The Oregonian is not identifying the girl because she is a juvenile. </a:t>
            </a:r>
          </a:p>
          <a:p>
            <a:pPr eaLnBrk="1" fontAlgn="auto" hangingPunct="1">
              <a:spcBef>
                <a:spcPts val="0"/>
              </a:spcBef>
              <a:spcAft>
                <a:spcPts val="0"/>
              </a:spcAft>
              <a:defRPr/>
            </a:pPr>
            <a:r>
              <a:rPr lang="en-US" dirty="0" smtClean="0"/>
              <a:t>According to the account in court documents, the girl, 16 at the time, told police that everyone was drinking. She was in a bedroom with another girl, a 16-year-old friend, who was drunk and partly naked. A man in the room, 30-year-old David Michael Guy Simpson, encouraged his dog to have oral contact with the friend. </a:t>
            </a:r>
          </a:p>
          <a:p>
            <a:pPr eaLnBrk="1" fontAlgn="auto" hangingPunct="1">
              <a:spcBef>
                <a:spcPts val="0"/>
              </a:spcBef>
              <a:spcAft>
                <a:spcPts val="0"/>
              </a:spcAft>
              <a:defRPr/>
            </a:pPr>
            <a:r>
              <a:rPr lang="en-US" dirty="0" smtClean="0"/>
              <a:t>"I thought this was funny so I recorded it on my cell phone," the girl told Newport police Detective Ken Real, according to the documents. </a:t>
            </a:r>
          </a:p>
          <a:p>
            <a:pPr eaLnBrk="1" fontAlgn="auto" hangingPunct="1">
              <a:spcBef>
                <a:spcPts val="0"/>
              </a:spcBef>
              <a:spcAft>
                <a:spcPts val="0"/>
              </a:spcAft>
              <a:defRPr/>
            </a:pPr>
            <a:r>
              <a:rPr lang="en-US" dirty="0" smtClean="0"/>
              <a:t>A few days later, the girl showed the clip, which lasted from 45 seconds to one minute, to Jesse Duane Carey, then 18. He, in turn, sent it to his own cell phone, the documents say. </a:t>
            </a:r>
          </a:p>
          <a:p>
            <a:pPr eaLnBrk="1" fontAlgn="auto" hangingPunct="1">
              <a:spcBef>
                <a:spcPts val="0"/>
              </a:spcBef>
              <a:spcAft>
                <a:spcPts val="0"/>
              </a:spcAft>
              <a:defRPr/>
            </a:pPr>
            <a:r>
              <a:rPr lang="en-US" dirty="0" smtClean="0"/>
              <a:t>Authorities wouldn't say whether Carey shared the video or how police found out about it. But in February, warrants were issued for the arrests of the girl who shot the video and for Simpson and Carey. Now the girl and Simpson have been charged with Measure 11 crimes that carry mandatory sentences of years in prison. If convicted, they could also be required to register as sex offenders. </a:t>
            </a:r>
          </a:p>
          <a:p>
            <a:pPr eaLnBrk="1" fontAlgn="auto" hangingPunct="1">
              <a:spcBef>
                <a:spcPts val="0"/>
              </a:spcBef>
              <a:spcAft>
                <a:spcPts val="0"/>
              </a:spcAft>
              <a:defRPr/>
            </a:pPr>
            <a:r>
              <a:rPr lang="en-US" dirty="0" smtClean="0"/>
              <a:t>The girl, arrested March 3 and released to an aunt and uncle March 11, faces one count of sexual abuse and one count of using a child in a display of sexually explicit conduct -- felonies that respectively carry mandatory minimum sentences of 75 to 70 months (about six years) in prison. She also is charged with two counts of encouraging sexual abuse, another felony. </a:t>
            </a:r>
          </a:p>
          <a:p>
            <a:pPr eaLnBrk="1" fontAlgn="auto" hangingPunct="1">
              <a:spcBef>
                <a:spcPts val="0"/>
              </a:spcBef>
              <a:spcAft>
                <a:spcPts val="0"/>
              </a:spcAft>
              <a:defRPr/>
            </a:pPr>
            <a:r>
              <a:rPr lang="en-US" dirty="0" smtClean="0"/>
              <a:t>Simpson, arrested Feb. 17 and still in the Lincoln County Jail, faces two counts of sex abuse and one count of using a child in a sexual display. Carey, arrested and released in February, has been charged with three counts of encouraging child sex abuse. </a:t>
            </a:r>
          </a:p>
          <a:p>
            <a:pPr eaLnBrk="1" fontAlgn="auto" hangingPunct="1">
              <a:spcBef>
                <a:spcPts val="0"/>
              </a:spcBef>
              <a:spcAft>
                <a:spcPts val="0"/>
              </a:spcAft>
              <a:defRPr/>
            </a:pPr>
            <a:r>
              <a:rPr lang="en-US" b="1" dirty="0" smtClean="0"/>
              <a:t>Unsettled home life</a:t>
            </a:r>
            <a:endParaRPr lang="en-US" dirty="0" smtClean="0"/>
          </a:p>
          <a:p>
            <a:pPr eaLnBrk="1" fontAlgn="auto" hangingPunct="1">
              <a:spcBef>
                <a:spcPts val="0"/>
              </a:spcBef>
              <a:spcAft>
                <a:spcPts val="0"/>
              </a:spcAft>
              <a:defRPr/>
            </a:pPr>
            <a:r>
              <a:rPr lang="en-US" dirty="0" smtClean="0"/>
              <a:t>The girl's life hasn't been easy, said Colleen Ritz, who took the teen into her home after her daughter befriended the girl and said she had nowhere to live. The girl "was on her way to Portland to live with her dad's ex-girlfriend because she said she wasn't going to live with her dad," Ritz said. "We told her, 'Just come stay with us.' She's had a bad rap in life." </a:t>
            </a:r>
          </a:p>
          <a:p>
            <a:pPr eaLnBrk="1" fontAlgn="auto" hangingPunct="1">
              <a:spcBef>
                <a:spcPts val="0"/>
              </a:spcBef>
              <a:spcAft>
                <a:spcPts val="0"/>
              </a:spcAft>
              <a:defRPr/>
            </a:pPr>
            <a:r>
              <a:rPr lang="en-US" dirty="0" smtClean="0"/>
              <a:t>A teen who was at the party also defended the girl. The teen, whose mother asked that she not be identified, said 20 to 30 teens had gathered just wanting to have fun. She said the girl would not have recorded the goings-on to be mean. </a:t>
            </a:r>
          </a:p>
          <a:p>
            <a:pPr eaLnBrk="1" fontAlgn="auto" hangingPunct="1">
              <a:spcBef>
                <a:spcPts val="0"/>
              </a:spcBef>
              <a:spcAft>
                <a:spcPts val="0"/>
              </a:spcAft>
              <a:defRPr/>
            </a:pPr>
            <a:r>
              <a:rPr lang="en-US" dirty="0" smtClean="0"/>
              <a:t>"She's not that kind of person," the teen said. "I think she thought, 'This is funny; we're drunk. Look at what she is doing.' They used to be good friends." </a:t>
            </a:r>
          </a:p>
          <a:p>
            <a:pPr eaLnBrk="1" fontAlgn="auto" hangingPunct="1">
              <a:spcBef>
                <a:spcPts val="0"/>
              </a:spcBef>
              <a:spcAft>
                <a:spcPts val="0"/>
              </a:spcAft>
              <a:defRPr/>
            </a:pPr>
            <a:r>
              <a:rPr lang="en-US" dirty="0" smtClean="0"/>
              <a:t>Paul </a:t>
            </a:r>
            <a:r>
              <a:rPr lang="en-US" dirty="0" err="1" smtClean="0"/>
              <a:t>Ferder</a:t>
            </a:r>
            <a:r>
              <a:rPr lang="en-US" dirty="0" smtClean="0"/>
              <a:t>, Simpson's attorney, said the charges in this case are probably excessive. The attorney for the girl was on vacation and could not be reached, and Carey's attorney did not return a phone call. </a:t>
            </a:r>
          </a:p>
          <a:p>
            <a:pPr eaLnBrk="1" fontAlgn="auto" hangingPunct="1">
              <a:spcBef>
                <a:spcPts val="0"/>
              </a:spcBef>
              <a:spcAft>
                <a:spcPts val="0"/>
              </a:spcAft>
              <a:defRPr/>
            </a:pPr>
            <a:r>
              <a:rPr lang="en-US" b="1" dirty="0" smtClean="0"/>
              <a:t>Monday court date</a:t>
            </a:r>
            <a:endParaRPr lang="en-US" dirty="0" smtClean="0"/>
          </a:p>
          <a:p>
            <a:pPr eaLnBrk="1" fontAlgn="auto" hangingPunct="1">
              <a:spcBef>
                <a:spcPts val="0"/>
              </a:spcBef>
              <a:spcAft>
                <a:spcPts val="0"/>
              </a:spcAft>
              <a:defRPr/>
            </a:pPr>
            <a:r>
              <a:rPr lang="en-US" dirty="0" smtClean="0"/>
              <a:t>The girl and Simpson are due in court Monday for an early-resolution conference with their attorneys and Lincoln County Circuit Judge Charles </a:t>
            </a:r>
            <a:r>
              <a:rPr lang="en-US" dirty="0" err="1" smtClean="0"/>
              <a:t>Littlehales</a:t>
            </a:r>
            <a:r>
              <a:rPr lang="en-US" dirty="0" smtClean="0"/>
              <a:t>. </a:t>
            </a:r>
          </a:p>
          <a:p>
            <a:pPr eaLnBrk="1" fontAlgn="auto" hangingPunct="1">
              <a:spcBef>
                <a:spcPts val="0"/>
              </a:spcBef>
              <a:spcAft>
                <a:spcPts val="0"/>
              </a:spcAft>
              <a:defRPr/>
            </a:pPr>
            <a:r>
              <a:rPr lang="en-US" dirty="0" smtClean="0"/>
              <a:t>"Normally, that's the time to tell the court whether you need a trial or if it's been resolved," said Mike </a:t>
            </a:r>
            <a:r>
              <a:rPr lang="en-US" dirty="0" err="1" smtClean="0"/>
              <a:t>Flinn</a:t>
            </a:r>
            <a:r>
              <a:rPr lang="en-US" dirty="0" smtClean="0"/>
              <a:t>, Benton County deputy district attorney, who's prosecuting the case because Carey is the son of a Lincoln County sheriff's deputy. "We could negotiate lesser charges, but I can't say if that's going to happen." </a:t>
            </a:r>
          </a:p>
          <a:p>
            <a:pPr eaLnBrk="1" fontAlgn="auto" hangingPunct="1">
              <a:spcBef>
                <a:spcPts val="0"/>
              </a:spcBef>
              <a:spcAft>
                <a:spcPts val="0"/>
              </a:spcAft>
              <a:defRPr/>
            </a:pPr>
            <a:r>
              <a:rPr lang="en-US" dirty="0" err="1" smtClean="0"/>
              <a:t>Littlehales</a:t>
            </a:r>
            <a:r>
              <a:rPr lang="en-US" dirty="0" smtClean="0"/>
              <a:t> this month did reduce bail for the girl from $350,000 to $50,000, and for Simpson from $350,000 to $150,000. </a:t>
            </a:r>
          </a:p>
          <a:p>
            <a:pPr eaLnBrk="1" fontAlgn="auto" hangingPunct="1">
              <a:spcBef>
                <a:spcPts val="0"/>
              </a:spcBef>
              <a:spcAft>
                <a:spcPts val="0"/>
              </a:spcAft>
              <a:defRPr/>
            </a:pPr>
            <a:r>
              <a:rPr lang="en-US" dirty="0" smtClean="0"/>
              <a:t>"If you have a person who has not committed extreme criminal violence but is still subject to Measure 11, shouldn't the court have discretion?" he said in an interview last week. "There are a lot of young people doing things, and they don't recognize the seriousness of what charges can and will be brought. It's kind of frightening that, one, they do it and, two, the consequences it may bring." </a:t>
            </a:r>
          </a:p>
          <a:p>
            <a:pPr eaLnBrk="1" fontAlgn="auto" hangingPunct="1">
              <a:spcBef>
                <a:spcPts val="0"/>
              </a:spcBef>
              <a:spcAft>
                <a:spcPts val="0"/>
              </a:spcAft>
              <a:defRPr/>
            </a:pPr>
            <a:r>
              <a:rPr lang="en-US" dirty="0" smtClean="0"/>
              <a:t>He also expressed concern for the girl's predicament. "It would be life-changing if she gets the minimum. ... That's pretty severe for a 17-year-old." </a:t>
            </a:r>
          </a:p>
          <a:p>
            <a:pPr eaLnBrk="1" fontAlgn="auto" hangingPunct="1">
              <a:spcBef>
                <a:spcPts val="0"/>
              </a:spcBef>
              <a:spcAft>
                <a:spcPts val="0"/>
              </a:spcAft>
              <a:defRPr/>
            </a:pPr>
            <a:r>
              <a:rPr lang="en-US" dirty="0" smtClean="0"/>
              <a:t>Albert, the spokesman in Washington, D.C., also cited the girl's age as cause for ambivalence. </a:t>
            </a:r>
          </a:p>
          <a:p>
            <a:pPr eaLnBrk="1" fontAlgn="auto" hangingPunct="1">
              <a:spcBef>
                <a:spcPts val="0"/>
              </a:spcBef>
              <a:spcAft>
                <a:spcPts val="0"/>
              </a:spcAft>
              <a:defRPr/>
            </a:pPr>
            <a:r>
              <a:rPr lang="en-US" dirty="0" smtClean="0"/>
              <a:t>"Should a 16-year-old face time in jail and be labeled a sex offender when it is minor to minor? That's a very tough call," he said. "I think we all feel quite differently when an adult is involved." </a:t>
            </a:r>
          </a:p>
          <a:p>
            <a:pPr eaLnBrk="1" fontAlgn="auto" hangingPunct="1">
              <a:spcBef>
                <a:spcPts val="0"/>
              </a:spcBef>
              <a:spcAft>
                <a:spcPts val="0"/>
              </a:spcAft>
              <a:defRPr/>
            </a:pPr>
            <a:r>
              <a:rPr lang="en-US" dirty="0" smtClean="0"/>
              <a:t>But John </a:t>
            </a:r>
            <a:r>
              <a:rPr lang="en-US" dirty="0" err="1" smtClean="0"/>
              <a:t>Shehan</a:t>
            </a:r>
            <a:r>
              <a:rPr lang="en-US" dirty="0" smtClean="0"/>
              <a:t>, spokesman for the National Center for Missing &amp; Exploited Children in Alexandria, Va., said this case isn't </a:t>
            </a:r>
            <a:r>
              <a:rPr lang="en-US" dirty="0" err="1" smtClean="0"/>
              <a:t>sexting</a:t>
            </a:r>
            <a:r>
              <a:rPr lang="en-US" dirty="0" smtClean="0"/>
              <a:t>, it's child pornography. </a:t>
            </a:r>
          </a:p>
          <a:p>
            <a:pPr eaLnBrk="1" fontAlgn="auto" hangingPunct="1">
              <a:spcBef>
                <a:spcPts val="0"/>
              </a:spcBef>
              <a:spcAft>
                <a:spcPts val="0"/>
              </a:spcAft>
              <a:defRPr/>
            </a:pPr>
            <a:r>
              <a:rPr lang="en-US" dirty="0" smtClean="0"/>
              <a:t>"These are crime-scene photographs, certainly," he said. "Not only is it pornography of children but possible bestiality. If these images are leaked to the masses, they will be forever memorialized and traded. There are individuals who collect these, and they become highly coveted. It has a lifetime of repercussions." </a:t>
            </a:r>
          </a:p>
          <a:p>
            <a:pPr eaLnBrk="1" fontAlgn="auto" hangingPunct="1">
              <a:spcBef>
                <a:spcPts val="0"/>
              </a:spcBef>
              <a:spcAft>
                <a:spcPts val="0"/>
              </a:spcAft>
              <a:defRPr/>
            </a:pPr>
            <a:r>
              <a:rPr lang="en-US" i="1" dirty="0" smtClean="0"/>
              <a:t>-- Lori Tobias;</a:t>
            </a:r>
            <a:r>
              <a:rPr lang="en-US" dirty="0" smtClean="0"/>
              <a:t> </a:t>
            </a:r>
            <a:r>
              <a:rPr lang="en-US" dirty="0" smtClean="0">
                <a:hlinkClick r:id="rId3"/>
              </a:rPr>
              <a:t>loritobias@news.oregonian.com</a:t>
            </a:r>
            <a:r>
              <a:rPr lang="en-US" dirty="0" smtClean="0"/>
              <a:t> </a:t>
            </a:r>
          </a:p>
          <a:p>
            <a:pPr eaLnBrk="1" fontAlgn="auto" hangingPunct="1">
              <a:spcBef>
                <a:spcPts val="0"/>
              </a:spcBef>
              <a:spcAft>
                <a:spcPts val="0"/>
              </a:spcAft>
              <a:defRPr/>
            </a:pPr>
            <a:endParaRPr lang="en-US" dirty="0"/>
          </a:p>
        </p:txBody>
      </p:sp>
      <p:sp>
        <p:nvSpPr>
          <p:cNvPr id="133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E3DC6EA-DAD2-426B-8455-0286E3D811FE}"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b="1" dirty="0" err="1" smtClean="0"/>
              <a:t>Sexting</a:t>
            </a:r>
            <a:r>
              <a:rPr lang="en-US" b="1" dirty="0" smtClean="0"/>
              <a:t> Hits Nampa High</a:t>
            </a:r>
            <a:r>
              <a:rPr lang="en-US" dirty="0" smtClean="0"/>
              <a:t/>
            </a:r>
            <a:br>
              <a:rPr lang="en-US" dirty="0" smtClean="0"/>
            </a:br>
            <a:r>
              <a:rPr lang="en-US" dirty="0" smtClean="0"/>
              <a:t>Posted: May 18, 2009 06:37 PM </a:t>
            </a:r>
          </a:p>
          <a:p>
            <a:pPr eaLnBrk="1" fontAlgn="auto" hangingPunct="1">
              <a:spcBef>
                <a:spcPts val="0"/>
              </a:spcBef>
              <a:spcAft>
                <a:spcPts val="0"/>
              </a:spcAft>
              <a:defRPr/>
            </a:pPr>
            <a:r>
              <a:rPr lang="en-US" dirty="0" smtClean="0"/>
              <a:t>Nampa, Idaho -- A Nampa teen could face serious charges after taking nude pictures of herself and sending them via text. </a:t>
            </a:r>
          </a:p>
          <a:p>
            <a:pPr eaLnBrk="1" fontAlgn="auto" hangingPunct="1">
              <a:spcBef>
                <a:spcPts val="0"/>
              </a:spcBef>
              <a:spcAft>
                <a:spcPts val="0"/>
              </a:spcAft>
              <a:defRPr/>
            </a:pPr>
            <a:r>
              <a:rPr lang="en-US" dirty="0" smtClean="0"/>
              <a:t>Those pictures have made the rounds being forwarded on to several students at Nampa High School. </a:t>
            </a:r>
          </a:p>
          <a:p>
            <a:pPr eaLnBrk="1" fontAlgn="auto" hangingPunct="1">
              <a:spcBef>
                <a:spcPts val="0"/>
              </a:spcBef>
              <a:spcAft>
                <a:spcPts val="0"/>
              </a:spcAft>
              <a:defRPr/>
            </a:pPr>
            <a:r>
              <a:rPr lang="en-US" dirty="0" smtClean="0"/>
              <a:t>"There's a picture of a girl exposing her breasts," said Joy Egan a freshman at Nampa High School who saw the picture.</a:t>
            </a:r>
          </a:p>
          <a:p>
            <a:pPr eaLnBrk="1" fontAlgn="auto" hangingPunct="1">
              <a:spcBef>
                <a:spcPts val="0"/>
              </a:spcBef>
              <a:spcAft>
                <a:spcPts val="0"/>
              </a:spcAft>
              <a:defRPr/>
            </a:pPr>
            <a:r>
              <a:rPr lang="en-US" dirty="0" smtClean="0"/>
              <a:t>"I've seen it like more than 10 times probably," said </a:t>
            </a:r>
            <a:r>
              <a:rPr lang="en-US" dirty="0" err="1" smtClean="0"/>
              <a:t>Izzy</a:t>
            </a:r>
            <a:r>
              <a:rPr lang="en-US" dirty="0" smtClean="0"/>
              <a:t> Rodriguez, a Nampa High freshman, "After it and stuff, she felt horrible."</a:t>
            </a:r>
          </a:p>
          <a:p>
            <a:pPr eaLnBrk="1" fontAlgn="auto" hangingPunct="1">
              <a:spcBef>
                <a:spcPts val="0"/>
              </a:spcBef>
              <a:spcAft>
                <a:spcPts val="0"/>
              </a:spcAft>
              <a:defRPr/>
            </a:pPr>
            <a:r>
              <a:rPr lang="en-US" dirty="0" smtClean="0"/>
              <a:t>According to these Nampa High students, the girl who took the picture is only a freshman and the picture was meant for her boyfriend.</a:t>
            </a:r>
          </a:p>
          <a:p>
            <a:pPr eaLnBrk="1" fontAlgn="auto" hangingPunct="1">
              <a:spcBef>
                <a:spcPts val="0"/>
              </a:spcBef>
              <a:spcAft>
                <a:spcPts val="0"/>
              </a:spcAft>
              <a:defRPr/>
            </a:pPr>
            <a:r>
              <a:rPr lang="en-US" dirty="0" smtClean="0"/>
              <a:t>Unfortunately, this is becoming a pretty common occurrence. There's even a name for it -- "</a:t>
            </a:r>
            <a:r>
              <a:rPr lang="en-US" dirty="0" err="1" smtClean="0"/>
              <a:t>sexting</a:t>
            </a:r>
            <a:r>
              <a:rPr lang="en-US" dirty="0" smtClean="0"/>
              <a:t>." It's the act of taking sexually explicit pictures and sending them electronically.</a:t>
            </a:r>
          </a:p>
          <a:p>
            <a:pPr eaLnBrk="1" fontAlgn="auto" hangingPunct="1">
              <a:spcBef>
                <a:spcPts val="0"/>
              </a:spcBef>
              <a:spcAft>
                <a:spcPts val="0"/>
              </a:spcAft>
              <a:defRPr/>
            </a:pPr>
            <a:r>
              <a:rPr lang="en-US" dirty="0" smtClean="0"/>
              <a:t>"I guess I'm flabbergasted that anyone would take a photo of themselves without clothing on and send it to someone and not think that was going to backfire on you," said Nampa Police Chief Bill </a:t>
            </a:r>
            <a:r>
              <a:rPr lang="en-US" dirty="0" err="1" smtClean="0"/>
              <a:t>Augsburger</a:t>
            </a:r>
            <a:r>
              <a:rPr lang="en-US" dirty="0" smtClean="0"/>
              <a:t>.</a:t>
            </a:r>
          </a:p>
          <a:p>
            <a:pPr eaLnBrk="1" fontAlgn="auto" hangingPunct="1">
              <a:spcBef>
                <a:spcPts val="0"/>
              </a:spcBef>
              <a:spcAft>
                <a:spcPts val="0"/>
              </a:spcAft>
              <a:defRPr/>
            </a:pPr>
            <a:r>
              <a:rPr lang="en-US" dirty="0" smtClean="0"/>
              <a:t>Those photos have caught the attention of Nampa Police who are proceeding slowly to make sure the case is handled right.</a:t>
            </a:r>
          </a:p>
          <a:p>
            <a:pPr eaLnBrk="1" fontAlgn="auto" hangingPunct="1">
              <a:spcBef>
                <a:spcPts val="0"/>
              </a:spcBef>
              <a:spcAft>
                <a:spcPts val="0"/>
              </a:spcAft>
              <a:defRPr/>
            </a:pPr>
            <a:r>
              <a:rPr lang="en-US" dirty="0" smtClean="0"/>
              <a:t>"It is kind of a new thing. It's not unheard of, but it's new to us," said </a:t>
            </a:r>
            <a:r>
              <a:rPr lang="en-US" dirty="0" err="1" smtClean="0"/>
              <a:t>Augsburger</a:t>
            </a:r>
            <a:r>
              <a:rPr lang="en-US" dirty="0" smtClean="0"/>
              <a:t>.</a:t>
            </a:r>
          </a:p>
          <a:p>
            <a:pPr eaLnBrk="1" fontAlgn="auto" hangingPunct="1">
              <a:spcBef>
                <a:spcPts val="0"/>
              </a:spcBef>
              <a:spcAft>
                <a:spcPts val="0"/>
              </a:spcAft>
              <a:defRPr/>
            </a:pPr>
            <a:r>
              <a:rPr lang="en-US" dirty="0" smtClean="0"/>
              <a:t>Possible charges include phone harassment and disseminating child porn. The number of students prosecuted for this is also a big question mark. In other cases across the country those who simply forwarded the message were prosecuted, some getting the title of sex offender for the rest of their lives.</a:t>
            </a:r>
          </a:p>
          <a:p>
            <a:pPr eaLnBrk="1" fontAlgn="auto" hangingPunct="1">
              <a:spcBef>
                <a:spcPts val="0"/>
              </a:spcBef>
              <a:spcAft>
                <a:spcPts val="0"/>
              </a:spcAft>
              <a:defRPr/>
            </a:pPr>
            <a:r>
              <a:rPr lang="en-US" dirty="0" smtClean="0"/>
              <a:t>"You know it's always going to come back and bite you it really is," said </a:t>
            </a:r>
            <a:r>
              <a:rPr lang="en-US" dirty="0" err="1" smtClean="0"/>
              <a:t>Augsburger</a:t>
            </a:r>
            <a:r>
              <a:rPr lang="en-US" dirty="0" smtClean="0"/>
              <a:t>.</a:t>
            </a:r>
          </a:p>
          <a:p>
            <a:pPr eaLnBrk="1" fontAlgn="auto" hangingPunct="1">
              <a:spcBef>
                <a:spcPts val="0"/>
              </a:spcBef>
              <a:spcAft>
                <a:spcPts val="0"/>
              </a:spcAft>
              <a:defRPr/>
            </a:pPr>
            <a:r>
              <a:rPr lang="en-US" dirty="0" smtClean="0"/>
              <a:t>Within the next few days, </a:t>
            </a:r>
            <a:r>
              <a:rPr lang="en-US" dirty="0" err="1" smtClean="0"/>
              <a:t>Augsburger</a:t>
            </a:r>
            <a:r>
              <a:rPr lang="en-US" dirty="0" smtClean="0"/>
              <a:t> said his investigators will be meeting with prosecutors to decide on charges. Furthermore, the police department is already working on an awareness training program for Nampa junior and senior high school students.</a:t>
            </a:r>
          </a:p>
          <a:p>
            <a:pPr eaLnBrk="1" fontAlgn="auto" hangingPunct="1">
              <a:spcBef>
                <a:spcPts val="0"/>
              </a:spcBef>
              <a:spcAft>
                <a:spcPts val="0"/>
              </a:spcAft>
              <a:defRPr/>
            </a:pPr>
            <a:endParaRPr lang="en-US" dirty="0"/>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AC1DE6-BA46-48E4-A7C9-1394EBC8D2C7}" type="slidenum">
              <a:rPr lang="en-US">
                <a:solidFill>
                  <a:prstClr val="black"/>
                </a:solidFill>
              </a:rPr>
              <a:pPr>
                <a:def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79B684F-5708-41B6-8376-5AA47CADCF93}" type="slidenum">
              <a:rPr lang="en-US">
                <a:solidFill>
                  <a:prstClr val="black"/>
                </a:solidFill>
              </a:rPr>
              <a:pPr>
                <a:def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D4480-BF0E-400B-B15C-F78B7C49502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27DB58-C5C8-46C8-A050-5AAE52D795CF}" type="slidenum">
              <a:rPr lang="en-US">
                <a:solidFill>
                  <a:prstClr val="black"/>
                </a:solidFill>
              </a:rPr>
              <a:pPr>
                <a:def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D4480-BF0E-400B-B15C-F78B7C495022}"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75C252-D707-4FCB-9398-B6DAEBC3937A}" type="slidenum">
              <a:rPr lang="en-US">
                <a:solidFill>
                  <a:prstClr val="black"/>
                </a:solidFill>
              </a:rPr>
              <a:pPr>
                <a:def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smtClean="0"/>
              <a:t>Visit www.NetSmartz.org</a:t>
            </a:r>
          </a:p>
          <a:p>
            <a:pPr defTabSz="930275"/>
            <a:endParaRPr lang="en-US" smtClean="0"/>
          </a:p>
        </p:txBody>
      </p:sp>
      <p:sp>
        <p:nvSpPr>
          <p:cNvPr id="4" name="Slide Number Placeholder 3"/>
          <p:cNvSpPr>
            <a:spLocks noGrp="1"/>
          </p:cNvSpPr>
          <p:nvPr>
            <p:ph type="sldNum" sz="quarter" idx="5"/>
          </p:nvPr>
        </p:nvSpPr>
        <p:spPr/>
        <p:txBody>
          <a:bodyPr/>
          <a:lstStyle/>
          <a:p>
            <a:pPr>
              <a:defRPr/>
            </a:pPr>
            <a:fld id="{11302773-08AB-4ADE-A341-22135A1CF283}" type="slidenum">
              <a:rPr lang="en-US">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Institute for Responsible Online and Cell Phone Communication: http://www.iroc2.org/page/parents-educators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err="1" smtClean="0"/>
              <a:t>SexTech</a:t>
            </a:r>
            <a:r>
              <a:rPr lang="en-US" dirty="0" smtClean="0"/>
              <a:t>:</a:t>
            </a:r>
          </a:p>
          <a:p>
            <a:pPr eaLnBrk="1" fontAlgn="auto" hangingPunct="1">
              <a:spcBef>
                <a:spcPts val="0"/>
              </a:spcBef>
              <a:spcAft>
                <a:spcPts val="611"/>
              </a:spcAft>
              <a:defRPr/>
            </a:pPr>
            <a:r>
              <a:rPr lang="en-US" b="1" dirty="0" smtClean="0"/>
              <a:t>Talk to your kids about what they are doing in cyberspace. </a:t>
            </a:r>
            <a:r>
              <a:rPr lang="en-US" dirty="0" smtClean="0"/>
              <a:t>Make sure your kids fully understand that messages or pictures they send over the Internet or their cell phones are not truly private or anonymous. It’s essential that your kids grasp the potential short-term and long-term consequences of their actions.</a:t>
            </a:r>
          </a:p>
          <a:p>
            <a:pPr eaLnBrk="1" fontAlgn="auto" hangingPunct="1">
              <a:spcBef>
                <a:spcPts val="0"/>
              </a:spcBef>
              <a:spcAft>
                <a:spcPts val="611"/>
              </a:spcAft>
              <a:defRPr/>
            </a:pPr>
            <a:endParaRPr lang="en-US" dirty="0" smtClean="0"/>
          </a:p>
          <a:p>
            <a:pPr eaLnBrk="1" fontAlgn="auto" hangingPunct="1">
              <a:spcBef>
                <a:spcPts val="0"/>
              </a:spcBef>
              <a:spcAft>
                <a:spcPts val="611"/>
              </a:spcAft>
              <a:defRPr/>
            </a:pPr>
            <a:r>
              <a:rPr lang="en-US" b="1" dirty="0" smtClean="0"/>
              <a:t>Know who your kids are communicating with </a:t>
            </a:r>
            <a:r>
              <a:rPr lang="en-US" dirty="0" smtClean="0"/>
              <a:t>online and on the phone</a:t>
            </a:r>
            <a:r>
              <a:rPr lang="en-US" b="1" dirty="0" smtClean="0"/>
              <a:t>. S</a:t>
            </a:r>
            <a:r>
              <a:rPr lang="en-US" dirty="0" smtClean="0"/>
              <a:t>upervising and monitoring your kids’ whereabouts in real life and in cyberspace doesn’t make you a nag; it’s just part of your job as a parent. many young people consider someone a “friend” even if they’ve only met online. </a:t>
            </a:r>
          </a:p>
          <a:p>
            <a:pPr eaLnBrk="1" fontAlgn="auto" hangingPunct="1">
              <a:spcBef>
                <a:spcPts val="0"/>
              </a:spcBef>
              <a:spcAft>
                <a:spcPts val="611"/>
              </a:spcAft>
              <a:defRPr/>
            </a:pPr>
            <a:endParaRPr lang="en-US" b="1" dirty="0" smtClean="0"/>
          </a:p>
          <a:p>
            <a:pPr eaLnBrk="1" fontAlgn="auto" hangingPunct="1">
              <a:spcBef>
                <a:spcPts val="0"/>
              </a:spcBef>
              <a:spcAft>
                <a:spcPts val="611"/>
              </a:spcAft>
              <a:defRPr/>
            </a:pPr>
            <a:r>
              <a:rPr lang="en-US" b="1" dirty="0" smtClean="0"/>
              <a:t>Consider limitations on electronic communication. T</a:t>
            </a:r>
            <a:r>
              <a:rPr lang="en-US" dirty="0" smtClean="0"/>
              <a:t>he days of having to talk on the phone in the kitchen in front of the whole family are long gone, but you can still limit the time your kids spend online and on the phone. Consider, for example, telling your teen to leave the phone on the kitchen counter when they’re at home and to take the laptop out of their bedroom before they go to bed, so they won’t be tempted to log on or talk to friends at 2a.m.</a:t>
            </a:r>
          </a:p>
          <a:p>
            <a:pPr eaLnBrk="1" fontAlgn="auto" hangingPunct="1">
              <a:spcBef>
                <a:spcPts val="0"/>
              </a:spcBef>
              <a:spcAft>
                <a:spcPts val="611"/>
              </a:spcAft>
              <a:defRPr/>
            </a:pPr>
            <a:endParaRPr lang="en-US" b="1" dirty="0" smtClean="0"/>
          </a:p>
          <a:p>
            <a:pPr eaLnBrk="1" fontAlgn="auto" hangingPunct="1">
              <a:spcBef>
                <a:spcPts val="0"/>
              </a:spcBef>
              <a:spcAft>
                <a:spcPts val="611"/>
              </a:spcAft>
              <a:defRPr/>
            </a:pPr>
            <a:r>
              <a:rPr lang="en-US" b="1" dirty="0" smtClean="0"/>
              <a:t>Be aware of what your teens are posting publicly. </a:t>
            </a:r>
            <a:r>
              <a:rPr lang="en-US" dirty="0" smtClean="0"/>
              <a:t>Check out your teen’s </a:t>
            </a:r>
            <a:r>
              <a:rPr lang="en-US" dirty="0" err="1" smtClean="0"/>
              <a:t>myspace</a:t>
            </a:r>
            <a:r>
              <a:rPr lang="en-US" dirty="0" smtClean="0"/>
              <a:t>, </a:t>
            </a:r>
            <a:r>
              <a:rPr lang="en-US" dirty="0" err="1" smtClean="0"/>
              <a:t>facebook</a:t>
            </a:r>
            <a:r>
              <a:rPr lang="en-US" dirty="0" smtClean="0"/>
              <a:t> and other public online profiles from time to time. this isn’t snooping—this is information your kids are making public. If everyone else can look at it, why can’t you? talk with them specifically about their own notions of what is public and what is private. Your views may differ but you won’t know until you ask, listen, and discuss.</a:t>
            </a:r>
          </a:p>
          <a:p>
            <a:pPr eaLnBrk="1" fontAlgn="auto" hangingPunct="1">
              <a:spcBef>
                <a:spcPts val="0"/>
              </a:spcBef>
              <a:spcAft>
                <a:spcPts val="611"/>
              </a:spcAft>
              <a:defRPr/>
            </a:pPr>
            <a:endParaRPr lang="en-US" b="1" dirty="0" smtClean="0"/>
          </a:p>
          <a:p>
            <a:pPr eaLnBrk="1" fontAlgn="auto" hangingPunct="1">
              <a:spcBef>
                <a:spcPts val="0"/>
              </a:spcBef>
              <a:spcAft>
                <a:spcPts val="611"/>
              </a:spcAft>
              <a:defRPr/>
            </a:pPr>
            <a:r>
              <a:rPr lang="en-US" b="1" dirty="0" smtClean="0"/>
              <a:t>Set expectations. </a:t>
            </a:r>
            <a:r>
              <a:rPr lang="en-US" dirty="0" smtClean="0"/>
              <a:t>make sure you are clear with your teen about what you consider appropriate “electronic” behavior. Just as certain clothing is probably off-limits or certain language unacceptable in your house, make sure you let your kids know what is and is not allowed online either. and give  reminders of those expectations from time to time. It doesn’t mean you don’t trust your kids, it just reinforces that you care about them enough to be paying attention.</a:t>
            </a:r>
          </a:p>
          <a:p>
            <a:pPr eaLnBrk="1" fontAlgn="auto" hangingPunct="1">
              <a:spcBef>
                <a:spcPts val="0"/>
              </a:spcBef>
              <a:spcAft>
                <a:spcPts val="0"/>
              </a:spcAft>
              <a:defRPr/>
            </a:pPr>
            <a:endParaRPr lang="en-US" dirty="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85F8CFC-29A8-4FC1-BCC6-C4360F648F9B}" type="slidenum">
              <a:rPr lang="en-US">
                <a:solidFill>
                  <a:prstClr val="black"/>
                </a:solidFill>
              </a:rPr>
              <a:pPr>
                <a:def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Institute for Responsible Online and Cell Phone Communication: http://www.iroc2.org/page/parents-educators </a:t>
            </a:r>
          </a:p>
          <a:p>
            <a:pPr eaLnBrk="1" hangingPunct="1">
              <a:spcBef>
                <a:spcPct val="0"/>
              </a:spcBef>
            </a:pPr>
            <a:endParaRPr lang="en-US" smtClean="0"/>
          </a:p>
          <a:p>
            <a:pPr eaLnBrk="1" hangingPunct="1">
              <a:spcBef>
                <a:spcPct val="0"/>
              </a:spcBef>
            </a:pPr>
            <a:r>
              <a:rPr lang="en-US" smtClean="0"/>
              <a:t>Now is not the time to be coy, shy, timid, or indirect with your kids and students. Every time they use Digital Technology, they open themselves up to the world, and the risks that we all inherit once we power up!</a:t>
            </a:r>
          </a:p>
        </p:txBody>
      </p:sp>
      <p:sp>
        <p:nvSpPr>
          <p:cNvPr id="146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1DC324-AE12-49ED-B7DF-33FB59B895E5}" type="slidenum">
              <a:rPr lang="en-US">
                <a:solidFill>
                  <a:prstClr val="black"/>
                </a:solidFill>
              </a:rPr>
              <a:pPr>
                <a:def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1CDD12-E139-4434-ADFD-71CC7E9733F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96558-8B3A-49D4-B7F5-8A0BA90B8D46}" type="slidenum">
              <a:rPr lang="en-US"/>
              <a:pPr/>
              <a:t>43</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45</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46</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50</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51</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53</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54</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62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2/21/2010</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pPr/>
              <a:t>‹#›</a:t>
            </a:fld>
            <a:endParaRPr lang="en-US"/>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DC6ABB3D-0383-4289-B648-75388C3F9BB4}" type="datetimeFigureOut">
              <a:rPr lang="en-US">
                <a:solidFill>
                  <a:srgbClr val="D4D2D0">
                    <a:shade val="50000"/>
                  </a:srgbClr>
                </a:solidFill>
              </a:rPr>
              <a:pPr>
                <a:defRPr/>
              </a:pPr>
              <a:t>2/21/2010</a:t>
            </a:fld>
            <a:endParaRPr lang="en-US">
              <a:solidFill>
                <a:srgbClr val="D4D2D0">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7497E8D5-E56C-46AE-850D-02BDF3EBDB3B}" type="slidenum">
              <a:rPr lang="en-US">
                <a:solidFill>
                  <a:srgbClr val="D4D2D0">
                    <a:shade val="50000"/>
                  </a:srgbClr>
                </a:solidFill>
              </a:rPr>
              <a:pPr>
                <a:defRPr/>
              </a:pPr>
              <a:t>‹#›</a:t>
            </a:fld>
            <a:endParaRPr lang="en-US">
              <a:solidFill>
                <a:srgbClr val="D4D2D0">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66FF9DD-2C68-4D46-8A19-5A78105B2B28}" type="datetimeFigureOut">
              <a:rPr lang="en-US">
                <a:solidFill>
                  <a:srgbClr val="D4D2D0">
                    <a:shade val="50000"/>
                  </a:srgbClr>
                </a:solidFill>
              </a:rPr>
              <a:pPr>
                <a:defRPr/>
              </a:pPr>
              <a:t>2/21/2010</a:t>
            </a:fld>
            <a:endParaRPr lang="en-US">
              <a:solidFill>
                <a:srgbClr val="D4D2D0">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1CE3787-2E9A-4CC2-88FE-1F082DA89355}"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46A3CF47-555F-45EE-A917-7960446218BE}" type="datetimeFigureOut">
              <a:rPr lang="en-US">
                <a:solidFill>
                  <a:srgbClr val="D4D2D0">
                    <a:shade val="50000"/>
                  </a:srgbClr>
                </a:solidFill>
              </a:rPr>
              <a:pPr>
                <a:defRPr/>
              </a:pPr>
              <a:t>2/21/2010</a:t>
            </a:fld>
            <a:endParaRPr lang="en-US">
              <a:solidFill>
                <a:srgbClr val="D4D2D0">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445E2C5B-EE98-4F92-AB03-C0E85409881B}" type="slidenum">
              <a:rPr lang="en-US">
                <a:solidFill>
                  <a:srgbClr val="D4D2D0">
                    <a:shade val="50000"/>
                  </a:srgbClr>
                </a:solidFill>
              </a:rPr>
              <a:pPr>
                <a:defRPr/>
              </a:pPr>
              <a:t>‹#›</a:t>
            </a:fld>
            <a:endParaRPr lang="en-US">
              <a:solidFill>
                <a:srgbClr val="D4D2D0">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F8F0637-504D-43BD-B51E-62441BA7661D}" type="datetimeFigureOut">
              <a:rPr lang="en-US">
                <a:solidFill>
                  <a:srgbClr val="D4D2D0">
                    <a:shade val="50000"/>
                  </a:srgbClr>
                </a:solidFill>
              </a:rPr>
              <a:pPr>
                <a:defRPr/>
              </a:pPr>
              <a:t>2/21/2010</a:t>
            </a:fld>
            <a:endParaRPr lang="en-US">
              <a:solidFill>
                <a:srgbClr val="D4D2D0">
                  <a:shade val="5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D9AE85D3-1FF1-4F49-8B16-6BFF531918DF}"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BBA37E2C-3B2A-4058-B93E-0752D2601A61}" type="datetimeFigureOut">
              <a:rPr lang="en-US">
                <a:solidFill>
                  <a:srgbClr val="D4D2D0">
                    <a:shade val="50000"/>
                  </a:srgbClr>
                </a:solidFill>
              </a:rPr>
              <a:pPr>
                <a:defRPr/>
              </a:pPr>
              <a:t>2/21/2010</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08FF200D-04E6-47B8-9F5E-8A6F79943171}"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BEDD355E-85AD-4643-8C93-C8439B29248D}" type="datetimeFigureOut">
              <a:rPr lang="en-US">
                <a:solidFill>
                  <a:srgbClr val="D4D2D0">
                    <a:shade val="50000"/>
                  </a:srgbClr>
                </a:solidFill>
              </a:rPr>
              <a:pPr>
                <a:defRPr/>
              </a:pPr>
              <a:t>2/21/2010</a:t>
            </a:fld>
            <a:endParaRPr lang="en-US">
              <a:solidFill>
                <a:srgbClr val="D4D2D0">
                  <a:shade val="5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62327A72-7FD0-4B8D-8D99-9181508ECE13}"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B5511F2-C9EF-4712-9389-DAA5366FC8E3}" type="datetimeFigureOut">
              <a:rPr lang="en-US">
                <a:solidFill>
                  <a:srgbClr val="D4D2D0">
                    <a:shade val="50000"/>
                  </a:srgbClr>
                </a:solidFill>
              </a:rPr>
              <a:pPr>
                <a:defRPr/>
              </a:pPr>
              <a:t>2/21/2010</a:t>
            </a:fld>
            <a:endParaRPr lang="en-US">
              <a:solidFill>
                <a:srgbClr val="D4D2D0">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D43A0198-7A6B-410B-B720-15F85E33D679}"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BAE8B909-5530-4265-BE8C-7222D5E968B3}" type="datetimeFigureOut">
              <a:rPr lang="en-US">
                <a:solidFill>
                  <a:srgbClr val="D4D2D0">
                    <a:shade val="50000"/>
                  </a:srgbClr>
                </a:solidFill>
              </a:rPr>
              <a:pPr>
                <a:defRPr/>
              </a:pPr>
              <a:t>2/21/2010</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9C6EAB97-6326-4695-A9DF-5975FFD61C36}"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D405C0A-0A5C-4582-8C49-2BAE61C4B3C2}" type="datetimeFigureOut">
              <a:rPr lang="en-US">
                <a:solidFill>
                  <a:srgbClr val="D4D2D0">
                    <a:shade val="50000"/>
                  </a:srgbClr>
                </a:solidFill>
              </a:rPr>
              <a:pPr>
                <a:defRPr/>
              </a:pPr>
              <a:t>2/21/2010</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BB3E383D-60C8-43A4-A747-23E3CB47831A}"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6ECF066-1A9E-4A3D-BD89-151FC56C5D95}" type="datetimeFigureOut">
              <a:rPr lang="en-US">
                <a:solidFill>
                  <a:srgbClr val="D4D2D0">
                    <a:shade val="50000"/>
                  </a:srgbClr>
                </a:solidFill>
              </a:rPr>
              <a:pPr>
                <a:defRPr/>
              </a:pPr>
              <a:t>2/21/2010</a:t>
            </a:fld>
            <a:endParaRPr lang="en-US">
              <a:solidFill>
                <a:srgbClr val="D4D2D0">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975656E-F6A4-4F89-834D-A4801F54736E}"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6C5F625-37C5-471D-8D19-A7748B1E13B4}" type="datetimeFigureOut">
              <a:rPr lang="en-US">
                <a:solidFill>
                  <a:srgbClr val="D4D2D0">
                    <a:shade val="50000"/>
                  </a:srgbClr>
                </a:solidFill>
              </a:rPr>
              <a:pPr>
                <a:defRPr/>
              </a:pPr>
              <a:t>2/21/2010</a:t>
            </a:fld>
            <a:endParaRPr lang="en-US">
              <a:solidFill>
                <a:srgbClr val="D4D2D0">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EA31C60-592E-477F-BE9D-64CD2136A704}" type="slidenum">
              <a:rPr lang="en-US">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EF6801C-55FE-458D-B9A8-C98575B9206A}" type="datetimeFigureOut">
              <a:rPr lang="en-US" smtClean="0">
                <a:solidFill>
                  <a:srgbClr val="D4D2D0">
                    <a:shade val="50000"/>
                  </a:srgbClr>
                </a:solidFill>
              </a:rPr>
              <a:pPr>
                <a:defRPr/>
              </a:pPr>
              <a:t>2/21/2010</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pPr>
              <a:defRPr/>
            </a:pPr>
            <a:fld id="{0E8872E5-1E53-408E-A862-F5B161130FC7}" type="slidenum">
              <a:rPr lang="en-US" smtClean="0">
                <a:solidFill>
                  <a:srgbClr val="D4D2D0">
                    <a:shade val="50000"/>
                  </a:srgbClr>
                </a:solidFill>
              </a:rPr>
              <a:pPr>
                <a:defRPr/>
              </a:pPr>
              <a:t>‹#›</a:t>
            </a:fld>
            <a:endParaRPr lang="en-US">
              <a:solidFill>
                <a:srgbClr val="D4D2D0">
                  <a:shade val="5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2/21/2010</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2/21/2010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2/21/2010</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7C6D424-DE00-4962-B9C4-D78CC5BE0C50}" type="datetimeFigureOut">
              <a:rPr lang="en-US" smtClean="0"/>
              <a:pPr/>
              <a:t>2/21/2010</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7C6D424-DE00-4962-B9C4-D78CC5BE0C50}" type="datetimeFigureOut">
              <a:rPr lang="en-US" smtClean="0"/>
              <a:pPr/>
              <a:t>2/21/2010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en-US" sz="1400" i="1" kern="1200" dirty="0" smtClean="0">
                <a:solidFill>
                  <a:schemeClr val="tx1">
                    <a:lumMod val="95000"/>
                    <a:lumOff val="5000"/>
                  </a:schemeClr>
                </a:solidFill>
                <a:latin typeface="Corbel" pitchFamily="34" charset="0"/>
                <a:ea typeface="+mn-ea"/>
                <a:cs typeface="+mn-cs"/>
              </a:rPr>
              <a:t>527 SW Hall, Suite 300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Portland, Oregon 97201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Phone: (503) 228-4185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Fax: (503) 228-8182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Email: </a:t>
            </a:r>
            <a:r>
              <a:rPr kumimoji="0" lang="en-US" sz="1400" i="1" u="sng" kern="1200" dirty="0" smtClean="0">
                <a:solidFill>
                  <a:schemeClr val="accent3">
                    <a:lumMod val="50000"/>
                  </a:schemeClr>
                </a:solidFill>
                <a:latin typeface="Corbel" pitchFamily="34" charset="0"/>
                <a:ea typeface="+mn-ea"/>
                <a:cs typeface="+mn-cs"/>
              </a:rPr>
              <a:t>npaihb@npaihb.org</a:t>
            </a:r>
          </a:p>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2/21/2010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2/21/2010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endParaRPr>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defRPr>
            </a:lvl1pPr>
          </a:lstStyle>
          <a:p>
            <a:pPr>
              <a:defRPr/>
            </a:pPr>
            <a:fld id="{FEF6801C-55FE-458D-B9A8-C98575B9206A}" type="datetimeFigureOut">
              <a:rPr lang="en-US">
                <a:solidFill>
                  <a:srgbClr val="D4D2D0">
                    <a:shade val="50000"/>
                  </a:srgbClr>
                </a:solidFill>
              </a:rPr>
              <a:pPr>
                <a:defRPr/>
              </a:pPr>
              <a:t>2/21/2010</a:t>
            </a:fld>
            <a:endParaRPr lang="en-US">
              <a:solidFill>
                <a:srgbClr val="D4D2D0">
                  <a:shade val="50000"/>
                </a:srgbClr>
              </a:solidFill>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defRPr>
            </a:lvl1pPr>
          </a:lstStyle>
          <a:p>
            <a:pPr>
              <a:defRPr/>
            </a:pPr>
            <a:endParaRPr lang="en-US">
              <a:solidFill>
                <a:srgbClr val="D4D2D0">
                  <a:shade val="50000"/>
                </a:srgbClr>
              </a:solidFill>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defRPr>
            </a:lvl1pPr>
          </a:lstStyle>
          <a:p>
            <a:pPr>
              <a:defRPr/>
            </a:pPr>
            <a:fld id="{0E8872E5-1E53-408E-A862-F5B161130FC7}" type="slidenum">
              <a:rPr lang="en-US">
                <a:solidFill>
                  <a:srgbClr val="D4D2D0">
                    <a:shade val="50000"/>
                  </a:srgbClr>
                </a:solidFill>
              </a:rPr>
              <a:pPr>
                <a:defRPr/>
              </a:pPr>
              <a:t>‹#›</a:t>
            </a:fld>
            <a:endParaRPr lang="en-US">
              <a:solidFill>
                <a:srgbClr val="D4D2D0">
                  <a:shade val="50000"/>
                </a:srgbClr>
              </a:solidFill>
            </a:endParaRPr>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12"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diagramQuickStyle" Target="../diagrams/quickStyle2.xml"/><Relationship Id="rId11" Type="http://schemas.openxmlformats.org/officeDocument/2006/relationships/image" Target="../media/image23.png"/><Relationship Id="rId5" Type="http://schemas.openxmlformats.org/officeDocument/2006/relationships/diagramLayout" Target="../diagrams/layout2.xml"/><Relationship Id="rId10" Type="http://schemas.openxmlformats.org/officeDocument/2006/relationships/image" Target="../media/image22.jpeg"/><Relationship Id="rId4" Type="http://schemas.openxmlformats.org/officeDocument/2006/relationships/diagramData" Target="../diagrams/data2.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xml"/><Relationship Id="rId7" Type="http://schemas.openxmlformats.org/officeDocument/2006/relationships/diagramColors" Target="../diagrams/colors3.xml"/><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diagramQuickStyle" Target="../diagrams/quickStyle3.xml"/><Relationship Id="rId11" Type="http://schemas.openxmlformats.org/officeDocument/2006/relationships/image" Target="../media/image27.png"/><Relationship Id="rId5" Type="http://schemas.openxmlformats.org/officeDocument/2006/relationships/diagramLayout" Target="../diagrams/layout3.xml"/><Relationship Id="rId10" Type="http://schemas.openxmlformats.org/officeDocument/2006/relationships/image" Target="../media/image26.png"/><Relationship Id="rId4" Type="http://schemas.openxmlformats.org/officeDocument/2006/relationships/diagramData" Target="../diagrams/data3.xm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0.jpeg"/><Relationship Id="rId2" Type="http://schemas.openxmlformats.org/officeDocument/2006/relationships/slideLayout" Target="../slideLayouts/slideLayout19.xml"/><Relationship Id="rId1" Type="http://schemas.openxmlformats.org/officeDocument/2006/relationships/tags" Target="../tags/tag27.xml"/><Relationship Id="rId6" Type="http://schemas.openxmlformats.org/officeDocument/2006/relationships/image" Target="../media/image29.jpeg"/><Relationship Id="rId5" Type="http://schemas.openxmlformats.org/officeDocument/2006/relationships/hyperlink" Target="http://en.wikipedia.org/wiki/Text_messaging" TargetMode="External"/><Relationship Id="rId4" Type="http://schemas.openxmlformats.org/officeDocument/2006/relationships/hyperlink" Target="http://en.wikipedia.org/wiki/Human_sexual_behavior"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hyperlink" Target="http://www.kivitv.com/Global/story.asp?s=10082634" TargetMode="External"/><Relationship Id="rId4" Type="http://schemas.openxmlformats.org/officeDocument/2006/relationships/hyperlink" Target="http://www.oregonlive.com/news/index.ssf/2009/03/sexting_in_newport_dumb_prank.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40.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hyperlink" Target="http://www.chooserespect.org/" TargetMode="External"/><Relationship Id="rId13" Type="http://schemas.openxmlformats.org/officeDocument/2006/relationships/hyperlink" Target="http://www.cdc.gov/cdctv/" TargetMode="External"/><Relationship Id="rId3" Type="http://schemas.openxmlformats.org/officeDocument/2006/relationships/notesSlide" Target="../notesSlides/notesSlide38.xml"/><Relationship Id="rId7" Type="http://schemas.openxmlformats.org/officeDocument/2006/relationships/hyperlink" Target="http://www2a.cdc.gov/ecards/" TargetMode="External"/><Relationship Id="rId12" Type="http://schemas.openxmlformats.org/officeDocument/2006/relationships/hyperlink" Target="http://www2a.cdc.gov/podcasts/rss.asp" TargetMode="Externa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hyperlink" Target="http://www.cdc.gov/SocialMedia/Tools/Blogs.html" TargetMode="External"/><Relationship Id="rId11" Type="http://schemas.openxmlformats.org/officeDocument/2006/relationships/hyperlink" Target="http://www2a.cdc.gov/podcasts/" TargetMode="External"/><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hyperlink" Target="http://www.cdc.gov/mobile" TargetMode="External"/><Relationship Id="rId4" Type="http://schemas.openxmlformats.org/officeDocument/2006/relationships/image" Target="../media/image45.png"/><Relationship Id="rId9" Type="http://schemas.openxmlformats.org/officeDocument/2006/relationships/hyperlink" Target="http://www.cdc.gov/emailupdates/index.html" TargetMode="External"/><Relationship Id="rId14" Type="http://schemas.openxmlformats.org/officeDocument/2006/relationships/hyperlink" Target="http://www.cdc.gov/widgets/"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hyperlink" Target="http://www.scarleteen.com/"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wmf"/><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1.wmf"/><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65.xml"/></Relationships>
</file>

<file path=ppt/slides/_rels/slide59.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60.xml"/><Relationship Id="rId4"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257800"/>
            <a:ext cx="6400800" cy="762000"/>
          </a:xfrm>
        </p:spPr>
        <p:txBody>
          <a:bodyPr anchor="b"/>
          <a:lstStyle/>
          <a:p>
            <a:r>
              <a:rPr lang="en-US" dirty="0" smtClean="0"/>
              <a:t>Northwest Portland Area </a:t>
            </a:r>
          </a:p>
          <a:p>
            <a:r>
              <a:rPr lang="en-US" dirty="0" smtClean="0"/>
              <a:t>Indian Health Board</a:t>
            </a:r>
          </a:p>
        </p:txBody>
      </p:sp>
      <p:sp>
        <p:nvSpPr>
          <p:cNvPr id="2" name="Title 1"/>
          <p:cNvSpPr>
            <a:spLocks noGrp="1"/>
          </p:cNvSpPr>
          <p:nvPr>
            <p:ph type="ctrTitle"/>
          </p:nvPr>
        </p:nvSpPr>
        <p:spPr>
          <a:xfrm>
            <a:off x="685800" y="533400"/>
            <a:ext cx="7772400" cy="1752600"/>
          </a:xfrm>
        </p:spPr>
        <p:txBody>
          <a:bodyPr anchor="ctr">
            <a:noAutofit/>
          </a:bodyPr>
          <a:lstStyle/>
          <a:p>
            <a:r>
              <a:rPr lang="en-US" sz="7200" dirty="0" smtClean="0"/>
              <a:t>Project Red Talon</a:t>
            </a:r>
            <a:endParaRPr lang="en-US" sz="7200" dirty="0"/>
          </a:p>
        </p:txBody>
      </p:sp>
      <p:sp>
        <p:nvSpPr>
          <p:cNvPr id="4" name="TextBox 3"/>
          <p:cNvSpPr txBox="1"/>
          <p:nvPr/>
        </p:nvSpPr>
        <p:spPr>
          <a:xfrm>
            <a:off x="152400" y="3429000"/>
            <a:ext cx="8839200" cy="954107"/>
          </a:xfrm>
          <a:prstGeom prst="rect">
            <a:avLst/>
          </a:prstGeom>
          <a:noFill/>
        </p:spPr>
        <p:txBody>
          <a:bodyPr wrap="square" rtlCol="0">
            <a:spAutoFit/>
          </a:bodyPr>
          <a:lstStyle/>
          <a:p>
            <a:pPr algn="ctr"/>
            <a:r>
              <a:rPr lang="en-US" sz="2800" dirty="0" smtClean="0"/>
              <a:t>Preventing STDs and HIV among Tribes in </a:t>
            </a:r>
          </a:p>
          <a:p>
            <a:pPr algn="ctr"/>
            <a:r>
              <a:rPr lang="en-US" sz="2800" dirty="0" smtClean="0"/>
              <a:t>Oregon, Washington, and Idaho.</a:t>
            </a:r>
            <a:endParaRPr lang="en-US" sz="2800"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000" y="1752600"/>
            <a:ext cx="8458200" cy="38862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4" name="Text Box 10"/>
          <p:cNvSpPr txBox="1">
            <a:spLocks noChangeArrowheads="1"/>
          </p:cNvSpPr>
          <p:nvPr/>
        </p:nvSpPr>
        <p:spPr bwMode="auto">
          <a:xfrm>
            <a:off x="381000" y="801469"/>
            <a:ext cx="8458200" cy="646331"/>
          </a:xfrm>
          <a:prstGeom prst="rect">
            <a:avLst/>
          </a:prstGeom>
          <a:noFill/>
          <a:ln w="9525">
            <a:noFill/>
            <a:miter lim="800000"/>
            <a:headEnd/>
            <a:tailEnd/>
          </a:ln>
        </p:spPr>
        <p:txBody>
          <a:bodyPr>
            <a:spAutoFit/>
          </a:bodyPr>
          <a:lstStyle/>
          <a:p>
            <a:pPr algn="ctr">
              <a:spcBef>
                <a:spcPct val="50000"/>
              </a:spcBef>
            </a:pPr>
            <a:r>
              <a:rPr lang="en-US" sz="3600" b="1" dirty="0" smtClean="0"/>
              <a:t>New AI/AN HIV Diagnoses - 2005</a:t>
            </a:r>
            <a:endParaRPr lang="en-US" sz="3600" dirty="0"/>
          </a:p>
        </p:txBody>
      </p:sp>
      <p:graphicFrame>
        <p:nvGraphicFramePr>
          <p:cNvPr id="8" name="Chart 7"/>
          <p:cNvGraphicFramePr/>
          <p:nvPr/>
        </p:nvGraphicFramePr>
        <p:xfrm>
          <a:off x="4724400" y="1524000"/>
          <a:ext cx="4038600" cy="441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457200" y="1752600"/>
          <a:ext cx="4114800" cy="3962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rPr>
              <a:t>STD: </a:t>
            </a:r>
            <a:r>
              <a:rPr lang="en-US" dirty="0" smtClean="0"/>
              <a:t>Transmission</a:t>
            </a:r>
            <a:endParaRPr lang="en-US" dirty="0"/>
          </a:p>
        </p:txBody>
      </p:sp>
      <p:graphicFrame>
        <p:nvGraphicFramePr>
          <p:cNvPr id="5" name="Diagram 4"/>
          <p:cNvGraphicFramePr/>
          <p:nvPr/>
        </p:nvGraphicFramePr>
        <p:xfrm>
          <a:off x="1708210" y="1219200"/>
          <a:ext cx="57150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23555" name="Picture 3" descr="Large_SugarSpice"/>
          <p:cNvPicPr>
            <a:picLocks noChangeAspect="1" noChangeArrowheads="1"/>
          </p:cNvPicPr>
          <p:nvPr/>
        </p:nvPicPr>
        <p:blipFill>
          <a:blip r:embed="rId4" cstate="print"/>
          <a:srcRect/>
          <a:stretch>
            <a:fillRect/>
          </a:stretch>
        </p:blipFill>
        <p:spPr bwMode="auto">
          <a:xfrm>
            <a:off x="138346" y="168500"/>
            <a:ext cx="8845144" cy="6308500"/>
          </a:xfrm>
          <a:prstGeom prst="rect">
            <a:avLst/>
          </a:prstGeom>
          <a:noFill/>
          <a:ln w="9525">
            <a:noFill/>
            <a:miter lim="800000"/>
            <a:headEnd/>
            <a:tailEnd/>
          </a:ln>
        </p:spPr>
      </p:pic>
      <p:sp>
        <p:nvSpPr>
          <p:cNvPr id="23556" name="Text Box 4"/>
          <p:cNvSpPr txBox="1">
            <a:spLocks noChangeArrowheads="1"/>
          </p:cNvSpPr>
          <p:nvPr/>
        </p:nvSpPr>
        <p:spPr bwMode="auto">
          <a:xfrm>
            <a:off x="7391400" y="6461125"/>
            <a:ext cx="1752600" cy="3968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chemeClr val="bg2"/>
                </a:solidFill>
                <a:latin typeface="Arial" charset="0"/>
              </a:rPr>
              <a:t>Copyright © 2001-2004 Campaign for Our Children </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304800" y="762000"/>
            <a:ext cx="8534400" cy="1066800"/>
          </a:xfrm>
        </p:spPr>
        <p:txBody>
          <a:bodyPr/>
          <a:lstStyle/>
          <a:p>
            <a:r>
              <a:rPr lang="en-US" dirty="0" smtClean="0"/>
              <a:t>Among women, what percentage of </a:t>
            </a:r>
            <a:r>
              <a:rPr lang="en-US" dirty="0" err="1" smtClean="0"/>
              <a:t>chlamydia</a:t>
            </a:r>
            <a:r>
              <a:rPr lang="en-US" dirty="0" smtClean="0"/>
              <a:t> infections cause no signs or symptoms?</a:t>
            </a:r>
            <a:endParaRPr lang="en-US" dirty="0"/>
          </a:p>
        </p:txBody>
      </p:sp>
      <p:graphicFrame>
        <p:nvGraphicFramePr>
          <p:cNvPr id="4" name="TPChart"/>
          <p:cNvGraphicFramePr>
            <a:graphicFrameLocks noChangeAspect="1"/>
          </p:cNvGraphicFramePr>
          <p:nvPr/>
        </p:nvGraphicFramePr>
        <p:xfrm>
          <a:off x="3200400" y="2438400"/>
          <a:ext cx="5410200" cy="3962400"/>
        </p:xfrm>
        <a:graphic>
          <a:graphicData uri="http://schemas.openxmlformats.org/presentationml/2006/ole">
            <p:oleObj spid="_x0000_s151554" name="Chart" r:id="rId6" imgW="4572106" imgH="5143553" progId="MSGraph.Chart.8">
              <p:embed followColorScheme="full"/>
            </p:oleObj>
          </a:graphicData>
        </a:graphic>
      </p:graphicFrame>
      <p:sp>
        <p:nvSpPr>
          <p:cNvPr id="3" name="TPAnswers"/>
          <p:cNvSpPr>
            <a:spLocks noGrp="1"/>
          </p:cNvSpPr>
          <p:nvPr>
            <p:ph type="body" idx="4294967295"/>
            <p:custDataLst>
              <p:tags r:id="rId3"/>
            </p:custDataLst>
          </p:nvPr>
        </p:nvSpPr>
        <p:spPr>
          <a:xfrm>
            <a:off x="838200" y="2667000"/>
            <a:ext cx="2590800" cy="3608387"/>
          </a:xfrm>
        </p:spPr>
        <p:txBody>
          <a:bodyPr>
            <a:noAutofit/>
          </a:bodyPr>
          <a:lstStyle/>
          <a:p>
            <a:pPr marL="514350" indent="-514350">
              <a:buFont typeface="Wingdings 2"/>
              <a:buAutoNum type="arabicPeriod"/>
            </a:pPr>
            <a:r>
              <a:rPr lang="en-US" sz="4000" dirty="0" smtClean="0"/>
              <a:t>10%</a:t>
            </a:r>
          </a:p>
          <a:p>
            <a:pPr marL="514350" indent="-514350">
              <a:buFont typeface="Wingdings 2"/>
              <a:buAutoNum type="arabicPeriod"/>
            </a:pPr>
            <a:r>
              <a:rPr lang="en-US" sz="4000" dirty="0" smtClean="0"/>
              <a:t>25%</a:t>
            </a:r>
          </a:p>
          <a:p>
            <a:pPr marL="514350" indent="-514350">
              <a:buFont typeface="Wingdings 2"/>
              <a:buAutoNum type="arabicPeriod"/>
            </a:pPr>
            <a:r>
              <a:rPr lang="en-US" sz="4000" dirty="0" smtClean="0"/>
              <a:t>50%</a:t>
            </a:r>
          </a:p>
          <a:p>
            <a:pPr marL="514350" indent="-514350">
              <a:buFont typeface="Wingdings 2"/>
              <a:buAutoNum type="arabicPeriod"/>
            </a:pPr>
            <a:r>
              <a:rPr lang="en-US" sz="4000" dirty="0" smtClean="0"/>
              <a:t>75%</a:t>
            </a:r>
            <a:endParaRPr lang="en-US" sz="40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838200" y="1765685"/>
            <a:ext cx="7620000" cy="3933384"/>
          </a:xfrm>
          <a:prstGeom prst="rect">
            <a:avLst/>
          </a:prstGeom>
          <a:noFill/>
          <a:ln w="12700" cap="sq">
            <a:noFill/>
            <a:miter lim="800000"/>
            <a:headEnd type="none" w="sm" len="sm"/>
            <a:tailEnd type="none" w="sm" len="sm"/>
          </a:ln>
          <a:effectLst/>
        </p:spPr>
        <p:txBody>
          <a:bodyPr>
            <a:spAutoFit/>
          </a:bodyPr>
          <a:lstStyle/>
          <a:p>
            <a:pPr marL="274320" indent="-274320">
              <a:spcBef>
                <a:spcPct val="20000"/>
              </a:spcBef>
              <a:buClr>
                <a:schemeClr val="accent1"/>
              </a:buClr>
              <a:buSzPct val="85000"/>
              <a:buFont typeface="Wingdings 2"/>
              <a:buChar char=""/>
            </a:pPr>
            <a:r>
              <a:rPr lang="en-US" sz="3600" dirty="0"/>
              <a:t>Most STDs do </a:t>
            </a:r>
            <a:r>
              <a:rPr lang="en-US" sz="3600" b="1" u="sng" dirty="0">
                <a:solidFill>
                  <a:schemeClr val="accent1">
                    <a:lumMod val="75000"/>
                  </a:schemeClr>
                </a:solidFill>
              </a:rPr>
              <a:t>not</a:t>
            </a:r>
            <a:r>
              <a:rPr lang="en-US" sz="3600" dirty="0"/>
              <a:t> produce noticeable signs or </a:t>
            </a:r>
            <a:r>
              <a:rPr lang="en-US" sz="3600" dirty="0" smtClean="0"/>
              <a:t>symptoms.</a:t>
            </a:r>
          </a:p>
          <a:p>
            <a:pPr marL="274320" indent="-274320">
              <a:spcBef>
                <a:spcPct val="20000"/>
              </a:spcBef>
              <a:buClr>
                <a:schemeClr val="accent1"/>
              </a:buClr>
              <a:buSzPct val="85000"/>
              <a:buFont typeface="Wingdings 2"/>
              <a:buChar char=""/>
            </a:pPr>
            <a:endParaRPr lang="en-US" sz="1600" dirty="0" smtClean="0"/>
          </a:p>
          <a:p>
            <a:pPr marL="274320" indent="-274320">
              <a:spcBef>
                <a:spcPct val="20000"/>
              </a:spcBef>
              <a:buClr>
                <a:schemeClr val="accent1"/>
              </a:buClr>
              <a:buSzPct val="85000"/>
              <a:buFont typeface="Wingdings 2"/>
              <a:buChar char=""/>
            </a:pPr>
            <a:r>
              <a:rPr lang="en-US" sz="3600" dirty="0" smtClean="0"/>
              <a:t>75% of women and 50% of men with </a:t>
            </a:r>
            <a:r>
              <a:rPr lang="en-US" sz="3600" dirty="0" err="1" smtClean="0"/>
              <a:t>chlamydia</a:t>
            </a:r>
            <a:r>
              <a:rPr lang="en-US" sz="3600" dirty="0" smtClean="0"/>
              <a:t> have </a:t>
            </a:r>
            <a:r>
              <a:rPr lang="en-US" sz="3600" b="1" u="sng" dirty="0" smtClean="0">
                <a:solidFill>
                  <a:schemeClr val="accent1">
                    <a:lumMod val="75000"/>
                  </a:schemeClr>
                </a:solidFill>
              </a:rPr>
              <a:t>no</a:t>
            </a:r>
            <a:r>
              <a:rPr lang="en-US" sz="3600" dirty="0" smtClean="0">
                <a:solidFill>
                  <a:schemeClr val="accent1">
                    <a:lumMod val="75000"/>
                  </a:schemeClr>
                </a:solidFill>
              </a:rPr>
              <a:t> </a:t>
            </a:r>
            <a:r>
              <a:rPr lang="en-US" sz="3600" dirty="0" smtClean="0"/>
              <a:t>signs or symptoms. </a:t>
            </a:r>
          </a:p>
          <a:p>
            <a:pPr marL="274320" indent="-274320">
              <a:spcBef>
                <a:spcPct val="20000"/>
              </a:spcBef>
              <a:buClr>
                <a:schemeClr val="accent1"/>
              </a:buClr>
              <a:buSzPct val="85000"/>
              <a:buFont typeface="Wingdings 2"/>
              <a:buChar char=""/>
            </a:pPr>
            <a:endParaRPr lang="en-US" sz="3600" dirty="0"/>
          </a:p>
        </p:txBody>
      </p:sp>
      <p:sp>
        <p:nvSpPr>
          <p:cNvPr id="3" name="Title 2"/>
          <p:cNvSpPr>
            <a:spLocks noGrp="1"/>
          </p:cNvSpPr>
          <p:nvPr>
            <p:ph type="title"/>
          </p:nvPr>
        </p:nvSpPr>
        <p:spPr/>
        <p:txBody>
          <a:bodyPr/>
          <a:lstStyle/>
          <a:p>
            <a:r>
              <a:rPr lang="en-US" dirty="0" smtClean="0"/>
              <a:t>Most Infections are </a:t>
            </a:r>
            <a:r>
              <a:rPr lang="en-US" b="1" dirty="0" smtClean="0">
                <a:solidFill>
                  <a:schemeClr val="accent1">
                    <a:lumMod val="75000"/>
                  </a:schemeClr>
                </a:solidFill>
              </a:rPr>
              <a:t>Silent!</a:t>
            </a:r>
            <a:endParaRPr lang="en-US" dirty="0">
              <a:solidFill>
                <a:schemeClr val="accent1"/>
              </a:solidFill>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381000" y="2610076"/>
            <a:ext cx="8382000" cy="2419124"/>
          </a:xfrm>
          <a:prstGeom prst="rect">
            <a:avLst/>
          </a:prstGeom>
          <a:noFill/>
          <a:ln w="9525">
            <a:noFill/>
            <a:miter lim="800000"/>
            <a:headEnd/>
            <a:tailEnd/>
          </a:ln>
        </p:spPr>
        <p:txBody>
          <a:bodyPr wrap="square">
            <a:spAutoFit/>
          </a:bodyPr>
          <a:lstStyle/>
          <a:p>
            <a:pPr marL="274320" indent="-274320">
              <a:spcBef>
                <a:spcPct val="20000"/>
              </a:spcBef>
              <a:buClr>
                <a:schemeClr val="accent1"/>
              </a:buClr>
              <a:buSzPct val="85000"/>
              <a:buFont typeface="Wingdings 2"/>
              <a:buChar char=""/>
            </a:pPr>
            <a:r>
              <a:rPr lang="en-US" sz="3600" dirty="0"/>
              <a:t>In the Northwest, over </a:t>
            </a:r>
            <a:r>
              <a:rPr lang="en-US" sz="3600" b="1" dirty="0">
                <a:solidFill>
                  <a:schemeClr val="accent1">
                    <a:lumMod val="75000"/>
                  </a:schemeClr>
                </a:solidFill>
              </a:rPr>
              <a:t>800</a:t>
            </a:r>
            <a:r>
              <a:rPr lang="en-US" sz="3600" dirty="0"/>
              <a:t> Native youths age 10-24 years were diagnosed with </a:t>
            </a:r>
            <a:r>
              <a:rPr lang="en-US" sz="3600" dirty="0" err="1"/>
              <a:t>chlamydia</a:t>
            </a:r>
            <a:r>
              <a:rPr lang="en-US" sz="3600" dirty="0"/>
              <a:t> in 2005. </a:t>
            </a:r>
            <a:endParaRPr lang="en-US" sz="3600" dirty="0" smtClean="0"/>
          </a:p>
          <a:p>
            <a:pPr marL="274320" indent="-274320">
              <a:spcBef>
                <a:spcPct val="20000"/>
              </a:spcBef>
              <a:buClr>
                <a:schemeClr val="accent1"/>
              </a:buClr>
              <a:buSzPct val="85000"/>
              <a:buFont typeface="Wingdings 2"/>
              <a:buChar char=""/>
            </a:pPr>
            <a:endParaRPr lang="en-US" sz="3600" dirty="0"/>
          </a:p>
        </p:txBody>
      </p:sp>
      <p:sp>
        <p:nvSpPr>
          <p:cNvPr id="4" name="Title 3"/>
          <p:cNvSpPr>
            <a:spLocks noGrp="1"/>
          </p:cNvSpPr>
          <p:nvPr>
            <p:ph type="title"/>
          </p:nvPr>
        </p:nvSpPr>
        <p:spPr/>
        <p:txBody>
          <a:bodyPr/>
          <a:lstStyle/>
          <a:p>
            <a:r>
              <a:rPr lang="en-US" dirty="0" smtClean="0"/>
              <a:t>NW Rates: Youth Impact</a:t>
            </a:r>
            <a:endParaRPr lang="en-US"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81000" y="304800"/>
            <a:ext cx="8153400" cy="914400"/>
          </a:xfrm>
        </p:spPr>
        <p:txBody>
          <a:bodyPr/>
          <a:lstStyle/>
          <a:p>
            <a:r>
              <a:rPr lang="en-US" sz="4400" dirty="0" smtClean="0"/>
              <a:t>Are STDs Serious?</a:t>
            </a:r>
            <a:endParaRPr lang="en-US" sz="4400" dirty="0"/>
          </a:p>
        </p:txBody>
      </p:sp>
      <p:sp>
        <p:nvSpPr>
          <p:cNvPr id="204803" name="Rectangle 3"/>
          <p:cNvSpPr>
            <a:spLocks noGrp="1" noChangeArrowheads="1"/>
          </p:cNvSpPr>
          <p:nvPr>
            <p:ph type="body" idx="1"/>
          </p:nvPr>
        </p:nvSpPr>
        <p:spPr>
          <a:xfrm>
            <a:off x="381000" y="1905000"/>
            <a:ext cx="8305800" cy="5410200"/>
          </a:xfrm>
          <a:effectLst/>
        </p:spPr>
        <p:txBody>
          <a:bodyPr>
            <a:normAutofit/>
          </a:bodyPr>
          <a:lstStyle/>
          <a:p>
            <a:r>
              <a:rPr lang="en-US" sz="3600" b="1" dirty="0">
                <a:solidFill>
                  <a:schemeClr val="accent1">
                    <a:lumMod val="75000"/>
                  </a:schemeClr>
                </a:solidFill>
              </a:rPr>
              <a:t>Yes. </a:t>
            </a:r>
            <a:r>
              <a:rPr lang="en-US" sz="3600" dirty="0" smtClean="0"/>
              <a:t>STDs are the most </a:t>
            </a:r>
            <a:r>
              <a:rPr lang="en-US" sz="3600" b="1" dirty="0" smtClean="0">
                <a:solidFill>
                  <a:schemeClr val="accent1">
                    <a:lumMod val="75000"/>
                  </a:schemeClr>
                </a:solidFill>
              </a:rPr>
              <a:t>preventable</a:t>
            </a:r>
            <a:r>
              <a:rPr lang="en-US" sz="3600" dirty="0" smtClean="0"/>
              <a:t> cause of infertility in the U.S. </a:t>
            </a:r>
          </a:p>
          <a:p>
            <a:endParaRPr lang="en-US" sz="3600" b="1" dirty="0" smtClean="0">
              <a:solidFill>
                <a:schemeClr val="accent1">
                  <a:lumMod val="75000"/>
                </a:schemeClr>
              </a:solidFill>
            </a:endParaRPr>
          </a:p>
          <a:p>
            <a:r>
              <a:rPr lang="en-US" sz="3600" b="0" dirty="0" smtClean="0"/>
              <a:t>Without treatment, </a:t>
            </a:r>
            <a:r>
              <a:rPr lang="en-US" sz="3600" b="0" dirty="0" err="1" smtClean="0"/>
              <a:t>chlamydia</a:t>
            </a:r>
            <a:r>
              <a:rPr lang="en-US" sz="3600" b="0" dirty="0" smtClean="0"/>
              <a:t> and gonorrhea can </a:t>
            </a:r>
            <a:r>
              <a:rPr lang="en-US" sz="3600" b="0" dirty="0"/>
              <a:t>cause permanent damage to the reproductive </a:t>
            </a:r>
            <a:r>
              <a:rPr lang="en-US" sz="3600" b="0" dirty="0" smtClean="0"/>
              <a:t>organs.</a:t>
            </a:r>
          </a:p>
          <a:p>
            <a:endParaRPr lang="en-US" sz="3600" b="0" dirty="0" smtClean="0"/>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22531" name="Picture 3"/>
          <p:cNvPicPr>
            <a:picLocks noChangeAspect="1" noChangeArrowheads="1"/>
          </p:cNvPicPr>
          <p:nvPr/>
        </p:nvPicPr>
        <p:blipFill>
          <a:blip r:embed="rId4" cstate="print"/>
          <a:srcRect b="32530"/>
          <a:stretch>
            <a:fillRect/>
          </a:stretch>
        </p:blipFill>
        <p:spPr bwMode="auto">
          <a:xfrm>
            <a:off x="488157" y="228600"/>
            <a:ext cx="6141243" cy="6400800"/>
          </a:xfrm>
          <a:prstGeom prst="rect">
            <a:avLst/>
          </a:prstGeom>
          <a:noFill/>
          <a:ln w="12700" cap="sq">
            <a:noFill/>
            <a:miter lim="800000"/>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7885113" cy="1524000"/>
          </a:xfrm>
        </p:spPr>
        <p:txBody>
          <a:bodyPr anchor="ctr"/>
          <a:lstStyle/>
          <a:p>
            <a:r>
              <a:rPr lang="en-US" sz="5400" dirty="0" smtClean="0"/>
              <a:t>Project Red Talon</a:t>
            </a:r>
            <a:endParaRPr lang="en-US" sz="5400" dirty="0"/>
          </a:p>
        </p:txBody>
      </p:sp>
      <p:sp>
        <p:nvSpPr>
          <p:cNvPr id="5" name="Text Placeholder 4"/>
          <p:cNvSpPr>
            <a:spLocks noGrp="1"/>
          </p:cNvSpPr>
          <p:nvPr>
            <p:ph type="body" idx="1"/>
          </p:nvPr>
        </p:nvSpPr>
        <p:spPr>
          <a:xfrm>
            <a:off x="1368426" y="2743200"/>
            <a:ext cx="6480174" cy="1673225"/>
          </a:xfrm>
        </p:spPr>
        <p:txBody>
          <a:bodyPr>
            <a:noAutofit/>
          </a:bodyPr>
          <a:lstStyle/>
          <a:p>
            <a:pPr>
              <a:lnSpc>
                <a:spcPct val="200000"/>
              </a:lnSpc>
            </a:pPr>
            <a:r>
              <a:rPr lang="en-US" sz="5400" dirty="0" smtClean="0"/>
              <a:t>What’s New?</a:t>
            </a:r>
            <a:endParaRPr lang="en-US" sz="5400" dirty="0"/>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hangingPunct="1">
              <a:defRPr/>
            </a:pPr>
            <a:r>
              <a:rPr lang="en-US" dirty="0" smtClean="0"/>
              <a:t>Research Questions</a:t>
            </a:r>
            <a:endParaRPr lang="en-US" dirty="0"/>
          </a:p>
        </p:txBody>
      </p:sp>
      <p:graphicFrame>
        <p:nvGraphicFramePr>
          <p:cNvPr id="4" name="Diagram 3"/>
          <p:cNvGraphicFramePr/>
          <p:nvPr/>
        </p:nvGraphicFramePr>
        <p:xfrm>
          <a:off x="381000" y="1676400"/>
          <a:ext cx="8458200" cy="408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ounded Rectangle 5"/>
          <p:cNvSpPr/>
          <p:nvPr/>
        </p:nvSpPr>
        <p:spPr>
          <a:xfrm>
            <a:off x="609600" y="1828800"/>
            <a:ext cx="1828800" cy="15240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7" name="Rounded Rectangle 6"/>
          <p:cNvSpPr/>
          <p:nvPr/>
        </p:nvSpPr>
        <p:spPr>
          <a:xfrm>
            <a:off x="2667000" y="1838325"/>
            <a:ext cx="1828800" cy="15240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8" name="Rounded Rectangle 7"/>
          <p:cNvSpPr/>
          <p:nvPr/>
        </p:nvSpPr>
        <p:spPr>
          <a:xfrm>
            <a:off x="4702175" y="1847850"/>
            <a:ext cx="1828800" cy="15240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Rounded Rectangle 8"/>
          <p:cNvSpPr/>
          <p:nvPr/>
        </p:nvSpPr>
        <p:spPr>
          <a:xfrm>
            <a:off x="6735763" y="1838325"/>
            <a:ext cx="1828800" cy="15240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pic>
        <p:nvPicPr>
          <p:cNvPr id="10248" name="Picture 2"/>
          <p:cNvPicPr>
            <a:picLocks noChangeAspect="1" noChangeArrowheads="1"/>
          </p:cNvPicPr>
          <p:nvPr/>
        </p:nvPicPr>
        <p:blipFill>
          <a:blip r:embed="rId9" cstate="print"/>
          <a:srcRect b="29288"/>
          <a:stretch>
            <a:fillRect/>
          </a:stretch>
        </p:blipFill>
        <p:spPr bwMode="auto">
          <a:xfrm>
            <a:off x="2865438" y="1889125"/>
            <a:ext cx="1443037" cy="1444625"/>
          </a:xfrm>
          <a:prstGeom prst="rect">
            <a:avLst/>
          </a:prstGeom>
          <a:noFill/>
          <a:ln w="9525">
            <a:noFill/>
            <a:miter lim="800000"/>
            <a:headEnd/>
            <a:tailEnd/>
          </a:ln>
        </p:spPr>
      </p:pic>
      <p:pic>
        <p:nvPicPr>
          <p:cNvPr id="10249" name="Picture 3"/>
          <p:cNvPicPr>
            <a:picLocks noChangeAspect="1" noChangeArrowheads="1"/>
          </p:cNvPicPr>
          <p:nvPr/>
        </p:nvPicPr>
        <p:blipFill>
          <a:blip r:embed="rId10" cstate="print"/>
          <a:srcRect/>
          <a:stretch>
            <a:fillRect/>
          </a:stretch>
        </p:blipFill>
        <p:spPr bwMode="auto">
          <a:xfrm>
            <a:off x="762000" y="1981200"/>
            <a:ext cx="1612900" cy="1295400"/>
          </a:xfrm>
          <a:prstGeom prst="rect">
            <a:avLst/>
          </a:prstGeom>
          <a:noFill/>
          <a:ln w="9525">
            <a:noFill/>
            <a:miter lim="800000"/>
            <a:headEnd/>
            <a:tailEnd/>
          </a:ln>
        </p:spPr>
      </p:pic>
      <p:pic>
        <p:nvPicPr>
          <p:cNvPr id="10250" name="Picture 2"/>
          <p:cNvPicPr>
            <a:picLocks noChangeAspect="1" noChangeArrowheads="1"/>
          </p:cNvPicPr>
          <p:nvPr/>
        </p:nvPicPr>
        <p:blipFill>
          <a:blip r:embed="rId11" cstate="print"/>
          <a:srcRect l="7349" t="60571" r="70714" b="20039"/>
          <a:stretch>
            <a:fillRect/>
          </a:stretch>
        </p:blipFill>
        <p:spPr bwMode="auto">
          <a:xfrm>
            <a:off x="4714875" y="2105025"/>
            <a:ext cx="1793875" cy="990600"/>
          </a:xfrm>
          <a:prstGeom prst="rect">
            <a:avLst/>
          </a:prstGeom>
          <a:noFill/>
          <a:ln w="9525">
            <a:noFill/>
            <a:miter lim="800000"/>
            <a:headEnd/>
            <a:tailEnd/>
          </a:ln>
        </p:spPr>
      </p:pic>
      <p:pic>
        <p:nvPicPr>
          <p:cNvPr id="10251" name="Picture 4"/>
          <p:cNvPicPr>
            <a:picLocks noChangeAspect="1" noChangeArrowheads="1"/>
          </p:cNvPicPr>
          <p:nvPr/>
        </p:nvPicPr>
        <p:blipFill>
          <a:blip r:embed="rId12" cstate="print"/>
          <a:srcRect/>
          <a:stretch>
            <a:fillRect/>
          </a:stretch>
        </p:blipFill>
        <p:spPr bwMode="auto">
          <a:xfrm>
            <a:off x="7086600" y="1895475"/>
            <a:ext cx="1109663" cy="14271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5410200"/>
            <a:ext cx="7696200" cy="1371600"/>
          </a:xfrm>
        </p:spPr>
        <p:txBody>
          <a:bodyPr/>
          <a:lstStyle/>
          <a:p>
            <a:endParaRPr lang="en-US" dirty="0" smtClean="0"/>
          </a:p>
          <a:p>
            <a:r>
              <a:rPr lang="en-US" dirty="0" smtClean="0">
                <a:solidFill>
                  <a:schemeClr val="accent6">
                    <a:lumMod val="50000"/>
                  </a:schemeClr>
                </a:solidFill>
              </a:rPr>
              <a:t>Indian Leadership for Indian Health</a:t>
            </a:r>
            <a:endParaRPr lang="en-US" dirty="0">
              <a:solidFill>
                <a:schemeClr val="accent6">
                  <a:lumMod val="50000"/>
                </a:schemeClr>
              </a:solidFill>
            </a:endParaRPr>
          </a:p>
        </p:txBody>
      </p:sp>
      <p:sp>
        <p:nvSpPr>
          <p:cNvPr id="3" name="Title 2"/>
          <p:cNvSpPr>
            <a:spLocks noGrp="1"/>
          </p:cNvSpPr>
          <p:nvPr>
            <p:ph type="title"/>
          </p:nvPr>
        </p:nvSpPr>
        <p:spPr>
          <a:xfrm>
            <a:off x="609600" y="533400"/>
            <a:ext cx="7885113" cy="1524000"/>
          </a:xfrm>
        </p:spPr>
        <p:txBody>
          <a:bodyPr/>
          <a:lstStyle/>
          <a:p>
            <a:r>
              <a:rPr lang="en-US" sz="5400" dirty="0" smtClean="0"/>
              <a:t>Northwest Portland Area Indian Health Board</a:t>
            </a:r>
            <a:endParaRPr lang="en-US" sz="5400" dirty="0"/>
          </a:p>
        </p:txBody>
      </p:sp>
      <p:sp>
        <p:nvSpPr>
          <p:cNvPr id="4" name="TextBox 3"/>
          <p:cNvSpPr txBox="1"/>
          <p:nvPr/>
        </p:nvSpPr>
        <p:spPr>
          <a:xfrm>
            <a:off x="152400" y="2956173"/>
            <a:ext cx="8839200" cy="1615827"/>
          </a:xfrm>
          <a:prstGeom prst="rect">
            <a:avLst/>
          </a:prstGeom>
          <a:noFill/>
        </p:spPr>
        <p:txBody>
          <a:bodyPr wrap="square" rtlCol="0">
            <a:spAutoFit/>
          </a:bodyPr>
          <a:lstStyle/>
          <a:p>
            <a:pPr algn="ctr"/>
            <a:r>
              <a:rPr lang="en-US" sz="2700" dirty="0"/>
              <a:t>Established in 1972, the </a:t>
            </a:r>
            <a:r>
              <a:rPr lang="en-US" sz="2700" dirty="0" smtClean="0"/>
              <a:t>Board </a:t>
            </a:r>
            <a:r>
              <a:rPr lang="en-US" sz="2700" dirty="0"/>
              <a:t>is a non-profit tribal </a:t>
            </a:r>
            <a:r>
              <a:rPr lang="en-US" sz="2700" dirty="0" smtClean="0"/>
              <a:t>organization </a:t>
            </a:r>
            <a:r>
              <a:rPr lang="en-US" sz="2700" dirty="0"/>
              <a:t>serving the </a:t>
            </a:r>
            <a:r>
              <a:rPr lang="en-US" sz="2700" dirty="0" smtClean="0"/>
              <a:t>43 </a:t>
            </a:r>
            <a:r>
              <a:rPr lang="en-US" sz="2700" dirty="0"/>
              <a:t>federally recognized </a:t>
            </a:r>
            <a:endParaRPr lang="en-US" sz="2700" dirty="0" smtClean="0"/>
          </a:p>
          <a:p>
            <a:pPr algn="ctr"/>
            <a:r>
              <a:rPr lang="en-US" sz="2700" dirty="0" smtClean="0"/>
              <a:t>tribes </a:t>
            </a:r>
            <a:r>
              <a:rPr lang="en-US" sz="2700" dirty="0"/>
              <a:t>of Oregon, Washington, and Idaho.  </a:t>
            </a:r>
          </a:p>
          <a:p>
            <a:pPr algn="ctr"/>
            <a:endParaRPr lang="en-US"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hangingPunct="1">
              <a:defRPr/>
            </a:pPr>
            <a:r>
              <a:rPr lang="en-US" dirty="0" smtClean="0"/>
              <a:t>Methods</a:t>
            </a:r>
            <a:endParaRPr lang="en-US" dirty="0"/>
          </a:p>
        </p:txBody>
      </p:sp>
      <p:graphicFrame>
        <p:nvGraphicFramePr>
          <p:cNvPr id="4" name="Diagram 3"/>
          <p:cNvGraphicFramePr/>
          <p:nvPr/>
        </p:nvGraphicFramePr>
        <p:xfrm>
          <a:off x="228600" y="1676400"/>
          <a:ext cx="86106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ounded Rectangle 7"/>
          <p:cNvSpPr/>
          <p:nvPr/>
        </p:nvSpPr>
        <p:spPr>
          <a:xfrm>
            <a:off x="6019800" y="1752600"/>
            <a:ext cx="2514600" cy="16002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3" name="Rounded Rectangle 12"/>
          <p:cNvSpPr/>
          <p:nvPr/>
        </p:nvSpPr>
        <p:spPr>
          <a:xfrm>
            <a:off x="3276600" y="1752600"/>
            <a:ext cx="2514600" cy="16002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Rounded Rectangle 13"/>
          <p:cNvSpPr/>
          <p:nvPr/>
        </p:nvSpPr>
        <p:spPr>
          <a:xfrm>
            <a:off x="533400" y="1752600"/>
            <a:ext cx="2514600" cy="1600200"/>
          </a:xfrm>
          <a:prstGeom prst="roundRect">
            <a:avLst>
              <a:gd name="adj" fmla="val 9467"/>
            </a:avLst>
          </a:prstGeom>
          <a:solidFill>
            <a:schemeClr val="tx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Georgia"/>
            </a:endParaRPr>
          </a:p>
        </p:txBody>
      </p:sp>
      <p:pic>
        <p:nvPicPr>
          <p:cNvPr id="11271" name="Picture 2"/>
          <p:cNvPicPr>
            <a:picLocks noChangeAspect="1" noChangeArrowheads="1"/>
          </p:cNvPicPr>
          <p:nvPr/>
        </p:nvPicPr>
        <p:blipFill>
          <a:blip r:embed="rId9" cstate="print">
            <a:clrChange>
              <a:clrFrom>
                <a:srgbClr val="F6FBFE"/>
              </a:clrFrom>
              <a:clrTo>
                <a:srgbClr val="F6FBFE">
                  <a:alpha val="0"/>
                </a:srgbClr>
              </a:clrTo>
            </a:clrChange>
          </a:blip>
          <a:srcRect/>
          <a:stretch>
            <a:fillRect/>
          </a:stretch>
        </p:blipFill>
        <p:spPr bwMode="auto">
          <a:xfrm>
            <a:off x="877888" y="1825625"/>
            <a:ext cx="1828800" cy="1495425"/>
          </a:xfrm>
          <a:prstGeom prst="rect">
            <a:avLst/>
          </a:prstGeom>
          <a:noFill/>
          <a:ln w="9525">
            <a:noFill/>
            <a:miter lim="800000"/>
            <a:headEnd/>
            <a:tailEnd/>
          </a:ln>
        </p:spPr>
      </p:pic>
      <p:pic>
        <p:nvPicPr>
          <p:cNvPr id="11272" name="Picture 3"/>
          <p:cNvPicPr>
            <a:picLocks noChangeAspect="1" noChangeArrowheads="1"/>
          </p:cNvPicPr>
          <p:nvPr/>
        </p:nvPicPr>
        <p:blipFill>
          <a:blip r:embed="rId10" cstate="print"/>
          <a:srcRect/>
          <a:stretch>
            <a:fillRect/>
          </a:stretch>
        </p:blipFill>
        <p:spPr bwMode="auto">
          <a:xfrm>
            <a:off x="6629400" y="1828800"/>
            <a:ext cx="1316038" cy="1479550"/>
          </a:xfrm>
          <a:prstGeom prst="rect">
            <a:avLst/>
          </a:prstGeom>
          <a:noFill/>
          <a:ln w="9525">
            <a:noFill/>
            <a:miter lim="800000"/>
            <a:headEnd/>
            <a:tailEnd/>
          </a:ln>
        </p:spPr>
      </p:pic>
      <p:pic>
        <p:nvPicPr>
          <p:cNvPr id="11273" name="Picture 4"/>
          <p:cNvPicPr>
            <a:picLocks noChangeAspect="1" noChangeArrowheads="1"/>
          </p:cNvPicPr>
          <p:nvPr/>
        </p:nvPicPr>
        <p:blipFill>
          <a:blip r:embed="rId11" cstate="print"/>
          <a:srcRect/>
          <a:stretch>
            <a:fillRect/>
          </a:stretch>
        </p:blipFill>
        <p:spPr bwMode="auto">
          <a:xfrm>
            <a:off x="3657600" y="1828800"/>
            <a:ext cx="1828800" cy="14859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4" cstate="print"/>
          <a:srcRect/>
          <a:stretch>
            <a:fillRect/>
          </a:stretch>
        </p:blipFill>
        <p:spPr bwMode="auto">
          <a:xfrm>
            <a:off x="1828800" y="-38288"/>
            <a:ext cx="5334000" cy="6906336"/>
          </a:xfrm>
          <a:prstGeom prst="rect">
            <a:avLst/>
          </a:prstGeom>
          <a:noFill/>
          <a:ln w="9525">
            <a:noFill/>
            <a:miter lim="800000"/>
            <a:headEnd/>
            <a:tailEnd/>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447800"/>
            <a:ext cx="8305800" cy="1143000"/>
          </a:xfrm>
        </p:spPr>
        <p:txBody>
          <a:bodyPr>
            <a:normAutofit fontScale="90000"/>
          </a:bodyPr>
          <a:lstStyle/>
          <a:p>
            <a:pPr eaLnBrk="1" fontAlgn="auto" hangingPunct="1">
              <a:spcAft>
                <a:spcPts val="0"/>
              </a:spcAft>
              <a:defRPr/>
            </a:pPr>
            <a:r>
              <a:rPr lang="en-US" sz="6000" b="1" dirty="0" err="1" smtClean="0">
                <a:solidFill>
                  <a:schemeClr val="tx1"/>
                </a:solidFill>
                <a:latin typeface="+mn-lt"/>
              </a:rPr>
              <a:t>Sexting</a:t>
            </a:r>
            <a:r>
              <a:rPr lang="en-US" sz="6000" dirty="0" smtClean="0">
                <a:solidFill>
                  <a:schemeClr val="tx1"/>
                </a:solidFill>
                <a:latin typeface="+mn-lt"/>
              </a:rPr>
              <a:t> </a:t>
            </a:r>
            <a:r>
              <a:rPr lang="en-US" dirty="0" smtClean="0">
                <a:solidFill>
                  <a:schemeClr val="tx1"/>
                </a:solidFill>
                <a:latin typeface="+mn-lt"/>
              </a:rPr>
              <a:t>(a combination of </a:t>
            </a:r>
            <a:r>
              <a:rPr lang="en-US" b="1" dirty="0" smtClean="0">
                <a:solidFill>
                  <a:schemeClr val="tx1"/>
                </a:solidFill>
                <a:latin typeface="+mn-lt"/>
                <a:hlinkClick r:id="rId4" tooltip="Human sexual behavior"/>
              </a:rPr>
              <a:t>sex</a:t>
            </a:r>
            <a:r>
              <a:rPr lang="en-US" dirty="0" smtClean="0">
                <a:solidFill>
                  <a:schemeClr val="tx1"/>
                </a:solidFill>
                <a:latin typeface="+mn-lt"/>
              </a:rPr>
              <a:t> and </a:t>
            </a:r>
            <a:r>
              <a:rPr lang="en-US" b="1" dirty="0" smtClean="0">
                <a:solidFill>
                  <a:schemeClr val="tx1"/>
                </a:solidFill>
                <a:latin typeface="+mn-lt"/>
                <a:hlinkClick r:id="rId5" tooltip="Text messaging"/>
              </a:rPr>
              <a:t>texting</a:t>
            </a:r>
            <a:r>
              <a:rPr lang="en-US" dirty="0" smtClean="0">
                <a:solidFill>
                  <a:schemeClr val="tx1"/>
                </a:solidFill>
                <a:latin typeface="+mn-lt"/>
              </a:rPr>
              <a:t>) is the act of sending sexually explicit messages or photos electronically, primarily between cell phones.</a:t>
            </a:r>
            <a:endParaRPr lang="en-US" dirty="0">
              <a:solidFill>
                <a:schemeClr val="tx1"/>
              </a:solidFill>
              <a:latin typeface="+mn-lt"/>
            </a:endParaRPr>
          </a:p>
        </p:txBody>
      </p:sp>
      <p:pic>
        <p:nvPicPr>
          <p:cNvPr id="5" name="Picture 25"/>
          <p:cNvPicPr>
            <a:picLocks noChangeAspect="1" noChangeArrowheads="1"/>
          </p:cNvPicPr>
          <p:nvPr/>
        </p:nvPicPr>
        <p:blipFill>
          <a:blip r:embed="rId6" cstate="print"/>
          <a:stretch>
            <a:fillRect/>
          </a:stretch>
        </p:blipFill>
        <p:spPr bwMode="auto">
          <a:xfrm>
            <a:off x="6324600" y="3352800"/>
            <a:ext cx="2514600" cy="3344667"/>
          </a:xfrm>
          <a:prstGeom prst="roundRect">
            <a:avLst>
              <a:gd name="adj" fmla="val 16667"/>
            </a:avLst>
          </a:prstGeom>
          <a:solidFill>
            <a:schemeClr val="bg1">
              <a:lumMod val="65000"/>
            </a:schemeClr>
          </a:solidFill>
          <a:ln w="28575">
            <a:solidFill>
              <a:schemeClr val="accent3">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ell phone 2.jpg"/>
          <p:cNvPicPr>
            <a:picLocks noChangeAspect="1"/>
          </p:cNvPicPr>
          <p:nvPr/>
        </p:nvPicPr>
        <p:blipFill>
          <a:blip r:embed="rId7" cstate="print"/>
          <a:stretch>
            <a:fillRect/>
          </a:stretch>
        </p:blipFill>
        <p:spPr>
          <a:xfrm>
            <a:off x="2667000" y="4038600"/>
            <a:ext cx="3505202" cy="2628900"/>
          </a:xfrm>
          <a:prstGeom prst="round2DiagRect">
            <a:avLst>
              <a:gd name="adj1" fmla="val 16667"/>
              <a:gd name="adj2" fmla="val 0"/>
            </a:avLst>
          </a:prstGeom>
          <a:ln w="28575" cap="sq">
            <a:solidFill>
              <a:schemeClr val="accent3">
                <a:lumMod val="50000"/>
              </a:schemeClr>
            </a:solidFill>
            <a:miter lim="800000"/>
          </a:ln>
          <a:effectLst>
            <a:outerShdw blurRad="254000" algn="tl" rotWithShape="0">
              <a:srgbClr val="000000">
                <a:alpha val="43000"/>
              </a:srgbClr>
            </a:outerShdw>
          </a:effec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srcRect l="952" t="16762" r="39047" b="19514"/>
          <a:stretch>
            <a:fillRect/>
          </a:stretch>
        </p:blipFill>
        <p:spPr bwMode="auto">
          <a:xfrm>
            <a:off x="0" y="152400"/>
            <a:ext cx="9144000" cy="6069724"/>
          </a:xfrm>
          <a:prstGeom prst="rect">
            <a:avLst/>
          </a:prstGeom>
          <a:noFill/>
          <a:ln w="9525">
            <a:noFill/>
            <a:miter lim="800000"/>
            <a:headEnd/>
            <a:tailEnd/>
          </a:ln>
        </p:spPr>
      </p:pic>
      <p:pic>
        <p:nvPicPr>
          <p:cNvPr id="21507" name="Picture 2"/>
          <p:cNvPicPr>
            <a:picLocks noChangeAspect="1" noChangeArrowheads="1"/>
          </p:cNvPicPr>
          <p:nvPr/>
        </p:nvPicPr>
        <p:blipFill>
          <a:blip r:embed="rId4" cstate="print"/>
          <a:srcRect l="952" t="39934" r="39047" b="5524"/>
          <a:stretch>
            <a:fillRect/>
          </a:stretch>
        </p:blipFill>
        <p:spPr bwMode="auto">
          <a:xfrm>
            <a:off x="-1" y="1447800"/>
            <a:ext cx="9144001" cy="5410200"/>
          </a:xfrm>
          <a:prstGeom prst="rect">
            <a:avLst/>
          </a:prstGeom>
          <a:noFill/>
          <a:ln w="9525">
            <a:noFill/>
            <a:miter lim="800000"/>
            <a:headEnd/>
            <a:tailEnd/>
          </a:ln>
        </p:spPr>
      </p:pic>
      <p:sp>
        <p:nvSpPr>
          <p:cNvPr id="4" name="Oval 3"/>
          <p:cNvSpPr/>
          <p:nvPr/>
        </p:nvSpPr>
        <p:spPr>
          <a:xfrm>
            <a:off x="76200" y="5334000"/>
            <a:ext cx="1600200" cy="381000"/>
          </a:xfrm>
          <a:prstGeom prst="ellipse">
            <a:avLst/>
          </a:prstGeom>
          <a:noFill/>
          <a:ln>
            <a:solidFill>
              <a:srgbClr val="831F1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cstate="print"/>
          <a:srcRect l="529" t="36977" r="59389" b="7097"/>
          <a:stretch>
            <a:fillRect/>
          </a:stretch>
        </p:blipFill>
        <p:spPr bwMode="auto">
          <a:xfrm>
            <a:off x="990600" y="228600"/>
            <a:ext cx="6781800" cy="5914360"/>
          </a:xfrm>
          <a:prstGeom prst="rect">
            <a:avLst/>
          </a:prstGeom>
          <a:noFill/>
          <a:ln w="9525">
            <a:noFill/>
            <a:miter lim="800000"/>
            <a:headEnd/>
            <a:tailEnd/>
          </a:ln>
        </p:spPr>
      </p:pic>
      <p:sp>
        <p:nvSpPr>
          <p:cNvPr id="4" name="Oval 3"/>
          <p:cNvSpPr/>
          <p:nvPr/>
        </p:nvSpPr>
        <p:spPr>
          <a:xfrm>
            <a:off x="2438400" y="2286000"/>
            <a:ext cx="1600200" cy="381000"/>
          </a:xfrm>
          <a:prstGeom prst="ellipse">
            <a:avLst/>
          </a:prstGeom>
          <a:noFill/>
          <a:ln>
            <a:solidFill>
              <a:srgbClr val="831F1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4" cstate="print"/>
          <a:srcRect t="16769" r="60120" b="38454"/>
          <a:stretch>
            <a:fillRect/>
          </a:stretch>
        </p:blipFill>
        <p:spPr bwMode="auto">
          <a:xfrm>
            <a:off x="138955" y="76199"/>
            <a:ext cx="8839200" cy="6202947"/>
          </a:xfrm>
          <a:prstGeom prst="rect">
            <a:avLst/>
          </a:prstGeom>
          <a:noFill/>
          <a:ln w="9525">
            <a:noFill/>
            <a:miter lim="800000"/>
            <a:headEnd/>
            <a:tailEnd/>
          </a:ln>
        </p:spPr>
      </p:pic>
      <p:pic>
        <p:nvPicPr>
          <p:cNvPr id="23555" name="Picture 2"/>
          <p:cNvPicPr>
            <a:picLocks noChangeAspect="1" noChangeArrowheads="1"/>
          </p:cNvPicPr>
          <p:nvPr/>
        </p:nvPicPr>
        <p:blipFill>
          <a:blip r:embed="rId4" cstate="print"/>
          <a:srcRect t="38039" r="60120" b="23901"/>
          <a:stretch>
            <a:fillRect/>
          </a:stretch>
        </p:blipFill>
        <p:spPr bwMode="auto">
          <a:xfrm>
            <a:off x="138955" y="1447799"/>
            <a:ext cx="8839200" cy="5272505"/>
          </a:xfrm>
          <a:prstGeom prst="rect">
            <a:avLst/>
          </a:prstGeom>
          <a:noFill/>
          <a:ln w="9525">
            <a:noFill/>
            <a:miter lim="800000"/>
            <a:headEnd/>
            <a:tailEnd/>
          </a:ln>
        </p:spPr>
      </p:pic>
      <p:sp>
        <p:nvSpPr>
          <p:cNvPr id="4" name="Oval 3"/>
          <p:cNvSpPr/>
          <p:nvPr/>
        </p:nvSpPr>
        <p:spPr>
          <a:xfrm>
            <a:off x="2548780" y="3429000"/>
            <a:ext cx="1600200" cy="381000"/>
          </a:xfrm>
          <a:prstGeom prst="ellipse">
            <a:avLst/>
          </a:prstGeom>
          <a:noFill/>
          <a:ln>
            <a:solidFill>
              <a:srgbClr val="831F1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895600"/>
            <a:ext cx="8458200" cy="1143000"/>
          </a:xfrm>
        </p:spPr>
        <p:txBody>
          <a:bodyPr>
            <a:normAutofit fontScale="90000"/>
          </a:bodyPr>
          <a:lstStyle/>
          <a:p>
            <a:pPr eaLnBrk="1" fontAlgn="auto" hangingPunct="1">
              <a:spcAft>
                <a:spcPts val="0"/>
              </a:spcAft>
              <a:defRPr/>
            </a:pPr>
            <a:r>
              <a:rPr lang="en-US" dirty="0" smtClean="0">
                <a:solidFill>
                  <a:schemeClr val="tx1"/>
                </a:solidFill>
              </a:rPr>
              <a:t>In </a:t>
            </a:r>
            <a:r>
              <a:rPr lang="en-US" b="1" dirty="0" smtClean="0">
                <a:solidFill>
                  <a:schemeClr val="tx1"/>
                </a:solidFill>
              </a:rPr>
              <a:t>Oregon and Washington</a:t>
            </a:r>
            <a:r>
              <a:rPr lang="en-US" dirty="0" smtClean="0">
                <a:solidFill>
                  <a:schemeClr val="tx1"/>
                </a:solidFill>
              </a:rPr>
              <a:t>, </a:t>
            </a:r>
            <a:r>
              <a:rPr lang="en-US" dirty="0" err="1" smtClean="0">
                <a:solidFill>
                  <a:schemeClr val="tx1"/>
                </a:solidFill>
                <a:hlinkClick r:id="rId4"/>
              </a:rPr>
              <a:t>sexting</a:t>
            </a:r>
            <a:r>
              <a:rPr lang="en-US" dirty="0" smtClean="0">
                <a:solidFill>
                  <a:schemeClr val="tx1"/>
                </a:solidFill>
                <a:hlinkClick r:id="rId4"/>
              </a:rPr>
              <a:t> can result in state felony charges</a:t>
            </a:r>
            <a:r>
              <a:rPr lang="en-US" dirty="0" smtClean="0">
                <a:solidFill>
                  <a:schemeClr val="tx1"/>
                </a:solidFill>
              </a:rPr>
              <a:t>, including indecency with a child creation, possession and distribution of child pornography. </a:t>
            </a:r>
            <a:br>
              <a:rPr lang="en-US" dirty="0" smtClean="0">
                <a:solidFill>
                  <a:schemeClr val="tx1"/>
                </a:solidFill>
              </a:rPr>
            </a:br>
            <a:r>
              <a:rPr lang="en-US" sz="900" dirty="0" smtClean="0">
                <a:solidFill>
                  <a:schemeClr val="tx1"/>
                </a:solidFill>
              </a:rPr>
              <a:t/>
            </a:r>
            <a:br>
              <a:rPr lang="en-US" sz="900" dirty="0" smtClean="0">
                <a:solidFill>
                  <a:schemeClr val="tx1"/>
                </a:solidFill>
              </a:rPr>
            </a:br>
            <a:r>
              <a:rPr lang="en-US" dirty="0" smtClean="0">
                <a:solidFill>
                  <a:schemeClr val="tx1"/>
                </a:solidFill>
              </a:rPr>
              <a:t>In </a:t>
            </a:r>
            <a:r>
              <a:rPr lang="en-US" b="1" dirty="0" smtClean="0">
                <a:solidFill>
                  <a:schemeClr val="tx1"/>
                </a:solidFill>
              </a:rPr>
              <a:t>Idaho</a:t>
            </a:r>
            <a:r>
              <a:rPr lang="en-US" dirty="0" smtClean="0">
                <a:solidFill>
                  <a:schemeClr val="tx1"/>
                </a:solidFill>
              </a:rPr>
              <a:t>, </a:t>
            </a:r>
            <a:r>
              <a:rPr lang="en-US" dirty="0" err="1" smtClean="0">
                <a:solidFill>
                  <a:schemeClr val="tx1"/>
                </a:solidFill>
                <a:hlinkClick r:id="rId5"/>
              </a:rPr>
              <a:t>sexting</a:t>
            </a:r>
            <a:r>
              <a:rPr lang="en-US" dirty="0" smtClean="0">
                <a:solidFill>
                  <a:schemeClr val="tx1"/>
                </a:solidFill>
                <a:hlinkClick r:id="rId5"/>
              </a:rPr>
              <a:t> can result in charges</a:t>
            </a:r>
            <a:r>
              <a:rPr lang="en-US" dirty="0" smtClean="0">
                <a:solidFill>
                  <a:schemeClr val="tx1"/>
                </a:solidFill>
              </a:rPr>
              <a:t> of creation, possession and distribution of child pornography and crimes against a minor. </a:t>
            </a:r>
            <a:br>
              <a:rPr lang="en-US" dirty="0" smtClean="0">
                <a:solidFill>
                  <a:schemeClr val="tx1"/>
                </a:solidFill>
              </a:rPr>
            </a:br>
            <a:endParaRPr lang="en-US" dirty="0">
              <a:solidFill>
                <a:schemeClr val="tx1"/>
              </a:solidFill>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 y="838200"/>
          <a:ext cx="8839200" cy="56388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a:spLocks noChangeArrowheads="1"/>
          </p:cNvSpPr>
          <p:nvPr/>
        </p:nvSpPr>
        <p:spPr bwMode="auto">
          <a:xfrm>
            <a:off x="0" y="322183"/>
            <a:ext cx="9144000" cy="1354217"/>
          </a:xfrm>
          <a:prstGeom prst="rect">
            <a:avLst/>
          </a:prstGeom>
          <a:noFill/>
          <a:ln w="9525">
            <a:noFill/>
            <a:miter lim="800000"/>
            <a:headEnd/>
            <a:tailEnd/>
          </a:ln>
          <a:effectLst/>
        </p:spPr>
        <p:txBody>
          <a:bodyPr wrap="square" anchor="ctr">
            <a:spAutoFit/>
          </a:bodyPr>
          <a:lstStyle/>
          <a:p>
            <a:pPr algn="ctr">
              <a:tabLst>
                <a:tab pos="1371600" algn="l"/>
              </a:tabLst>
              <a:defRPr/>
            </a:pPr>
            <a:r>
              <a:rPr lang="en-US" sz="3200" baseline="0" dirty="0" smtClean="0">
                <a:solidFill>
                  <a:schemeClr val="accent1">
                    <a:lumMod val="75000"/>
                  </a:schemeClr>
                </a:solidFill>
              </a:rPr>
              <a:t>Exchanging </a:t>
            </a:r>
            <a:r>
              <a:rPr lang="en-US" sz="3200" baseline="0" dirty="0" smtClean="0">
                <a:solidFill>
                  <a:schemeClr val="accent1">
                    <a:lumMod val="75000"/>
                  </a:schemeClr>
                </a:solidFill>
                <a:latin typeface="+mj-lt"/>
                <a:ea typeface="+mj-ea"/>
                <a:cs typeface="+mj-cs"/>
              </a:rPr>
              <a:t>Sexually Suggestive Messages </a:t>
            </a:r>
          </a:p>
          <a:p>
            <a:pPr algn="ctr">
              <a:tabLst>
                <a:tab pos="1371600" algn="l"/>
              </a:tabLst>
              <a:defRPr/>
            </a:pPr>
            <a:r>
              <a:rPr lang="en-US" sz="3200" baseline="0" dirty="0" smtClean="0">
                <a:solidFill>
                  <a:schemeClr val="accent1">
                    <a:lumMod val="75000"/>
                  </a:schemeClr>
                </a:solidFill>
                <a:latin typeface="+mj-lt"/>
                <a:ea typeface="+mj-ea"/>
                <a:cs typeface="+mj-cs"/>
              </a:rPr>
              <a:t>NW Native Youth – </a:t>
            </a:r>
            <a:r>
              <a:rPr lang="en-US" sz="3200" baseline="0" dirty="0">
                <a:solidFill>
                  <a:schemeClr val="accent1">
                    <a:lumMod val="75000"/>
                  </a:schemeClr>
                </a:solidFill>
                <a:latin typeface="+mj-lt"/>
                <a:ea typeface="+mj-ea"/>
                <a:cs typeface="+mj-cs"/>
              </a:rPr>
              <a:t>2009 </a:t>
            </a:r>
          </a:p>
          <a:p>
            <a:pPr algn="ctr" eaLnBrk="0" hangingPunct="0">
              <a:tabLst>
                <a:tab pos="1371600" algn="l"/>
              </a:tabLst>
              <a:defRPr/>
            </a:pPr>
            <a:endParaRPr lang="en-US" baseline="0" dirty="0">
              <a:solidFill>
                <a:schemeClr val="accent1">
                  <a:lumMod val="75000"/>
                </a:schemeClr>
              </a:solidFill>
              <a:latin typeface="Arial" pitchFamily="3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152400" y="228600"/>
            <a:ext cx="8839200" cy="1143000"/>
          </a:xfrm>
        </p:spPr>
        <p:txBody>
          <a:bodyPr/>
          <a:lstStyle/>
          <a:p>
            <a:pPr eaLnBrk="1" hangingPunct="1"/>
            <a:r>
              <a:rPr lang="en-US" dirty="0" err="1" smtClean="0"/>
              <a:t>Sext</a:t>
            </a:r>
            <a:r>
              <a:rPr lang="en-US" dirty="0" smtClean="0"/>
              <a:t> Recipient</a:t>
            </a:r>
          </a:p>
        </p:txBody>
      </p:sp>
      <p:graphicFrame>
        <p:nvGraphicFramePr>
          <p:cNvPr id="6" name="Content Placeholder 5"/>
          <p:cNvGraphicFramePr>
            <a:graphicFrameLocks noGrp="1"/>
          </p:cNvGraphicFramePr>
          <p:nvPr>
            <p:ph idx="4294967295"/>
          </p:nvPr>
        </p:nvGraphicFramePr>
        <p:xfrm>
          <a:off x="152400" y="1219200"/>
          <a:ext cx="8839200" cy="51816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152400" y="685800"/>
            <a:ext cx="8839200" cy="1143000"/>
          </a:xfrm>
        </p:spPr>
        <p:txBody>
          <a:bodyPr/>
          <a:lstStyle/>
          <a:p>
            <a:r>
              <a:rPr lang="en-US" b="1" dirty="0" smtClean="0"/>
              <a:t>Poll: </a:t>
            </a:r>
            <a:r>
              <a:rPr lang="en-US" dirty="0" smtClean="0"/>
              <a:t>There is pressure among teens to post sexy images or messages on their online profiles.</a:t>
            </a:r>
            <a:endParaRPr lang="en-US" dirty="0"/>
          </a:p>
        </p:txBody>
      </p:sp>
      <p:sp>
        <p:nvSpPr>
          <p:cNvPr id="3" name="TPAnswers"/>
          <p:cNvSpPr>
            <a:spLocks noGrp="1"/>
          </p:cNvSpPr>
          <p:nvPr>
            <p:ph type="body" idx="4294967295"/>
            <p:custDataLst>
              <p:tags r:id="rId3"/>
            </p:custDataLst>
          </p:nvPr>
        </p:nvSpPr>
        <p:spPr>
          <a:xfrm>
            <a:off x="304800" y="2667000"/>
            <a:ext cx="4114800" cy="3687763"/>
          </a:xfrm>
        </p:spPr>
        <p:txBody>
          <a:bodyPr>
            <a:noAutofit/>
          </a:bodyPr>
          <a:lstStyle/>
          <a:p>
            <a:pPr marL="550862" indent="-514350">
              <a:buFont typeface="Wingdings 2" pitchFamily="18" charset="2"/>
              <a:buAutoNum type="arabicPeriod"/>
            </a:pPr>
            <a:r>
              <a:rPr lang="en-US" sz="3200" dirty="0" smtClean="0"/>
              <a:t>Strongly Agree</a:t>
            </a:r>
          </a:p>
          <a:p>
            <a:pPr marL="550862" indent="-514350">
              <a:buFont typeface="Wingdings 2" pitchFamily="18" charset="2"/>
              <a:buAutoNum type="arabicPeriod"/>
            </a:pPr>
            <a:r>
              <a:rPr lang="en-US" sz="3200" dirty="0" smtClean="0"/>
              <a:t>Agree</a:t>
            </a:r>
          </a:p>
          <a:p>
            <a:pPr marL="550862" indent="-514350">
              <a:buFont typeface="Wingdings 2" pitchFamily="18" charset="2"/>
              <a:buAutoNum type="arabicPeriod"/>
            </a:pPr>
            <a:r>
              <a:rPr lang="en-US" sz="3200" dirty="0" smtClean="0"/>
              <a:t>Neutral</a:t>
            </a:r>
          </a:p>
          <a:p>
            <a:pPr marL="550862" indent="-514350">
              <a:buFont typeface="Wingdings 2" pitchFamily="18" charset="2"/>
              <a:buAutoNum type="arabicPeriod"/>
            </a:pPr>
            <a:r>
              <a:rPr lang="en-US" sz="3200" dirty="0" smtClean="0"/>
              <a:t>Disagree</a:t>
            </a:r>
          </a:p>
          <a:p>
            <a:pPr marL="550862" indent="-514350">
              <a:buFont typeface="Wingdings 2" pitchFamily="18" charset="2"/>
              <a:buAutoNum type="arabicPeriod"/>
            </a:pPr>
            <a:r>
              <a:rPr lang="en-US" sz="3200" dirty="0" smtClean="0"/>
              <a:t>Strongly Disagree</a:t>
            </a:r>
            <a:endParaRPr lang="en-US" sz="3200" dirty="0"/>
          </a:p>
        </p:txBody>
      </p:sp>
      <p:graphicFrame>
        <p:nvGraphicFramePr>
          <p:cNvPr id="4" name="TPChart"/>
          <p:cNvGraphicFramePr>
            <a:graphicFrameLocks noChangeAspect="1"/>
          </p:cNvGraphicFramePr>
          <p:nvPr/>
        </p:nvGraphicFramePr>
        <p:xfrm>
          <a:off x="4419600" y="2362200"/>
          <a:ext cx="4572000" cy="4051300"/>
        </p:xfrm>
        <a:graphic>
          <a:graphicData uri="http://schemas.openxmlformats.org/presentationml/2006/ole">
            <p:oleObj spid="_x0000_s2050" name="Chart" r:id="rId6" imgW="4572106" imgH="5143553" progId="MSGraph.Chart.8">
              <p:embed followColorScheme="full"/>
            </p:oleObj>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nwmap"/>
          <p:cNvPicPr>
            <a:picLocks noChangeAspect="1" noChangeArrowheads="1"/>
          </p:cNvPicPr>
          <p:nvPr/>
        </p:nvPicPr>
        <p:blipFill>
          <a:blip r:embed="rId4" cstate="print">
            <a:lum bright="24000"/>
          </a:blip>
          <a:srcRect/>
          <a:stretch>
            <a:fillRect/>
          </a:stretch>
        </p:blipFill>
        <p:spPr bwMode="auto">
          <a:xfrm>
            <a:off x="228600" y="381000"/>
            <a:ext cx="7755616" cy="5791200"/>
          </a:xfrm>
          <a:prstGeom prst="rect">
            <a:avLst/>
          </a:prstGeom>
          <a:noFill/>
        </p:spPr>
      </p:pic>
      <p:sp>
        <p:nvSpPr>
          <p:cNvPr id="4" name="TextBox 3"/>
          <p:cNvSpPr txBox="1"/>
          <p:nvPr/>
        </p:nvSpPr>
        <p:spPr>
          <a:xfrm>
            <a:off x="5715000" y="228600"/>
            <a:ext cx="3124200" cy="3231654"/>
          </a:xfrm>
          <a:prstGeom prst="rect">
            <a:avLst/>
          </a:prstGeom>
          <a:noFill/>
        </p:spPr>
        <p:txBody>
          <a:bodyPr wrap="square" rtlCol="0">
            <a:spAutoFit/>
          </a:bodyPr>
          <a:lstStyle/>
          <a:p>
            <a:pPr algn="r">
              <a:lnSpc>
                <a:spcPct val="150000"/>
              </a:lnSpc>
            </a:pPr>
            <a:r>
              <a:rPr lang="en-US" sz="2800" b="1" u="sng" dirty="0">
                <a:solidFill>
                  <a:srgbClr val="006666"/>
                </a:solidFill>
                <a:latin typeface="Arial" charset="0"/>
              </a:rPr>
              <a:t>MISSION:</a:t>
            </a:r>
          </a:p>
          <a:p>
            <a:pPr algn="r"/>
            <a:r>
              <a:rPr lang="en-US" b="1" dirty="0">
                <a:latin typeface="Arial" charset="0"/>
              </a:rPr>
              <a:t>To assist Northwest tribes </a:t>
            </a:r>
          </a:p>
          <a:p>
            <a:pPr algn="r"/>
            <a:r>
              <a:rPr lang="en-US" b="1" dirty="0">
                <a:latin typeface="Arial" charset="0"/>
              </a:rPr>
              <a:t>to improve the health </a:t>
            </a:r>
            <a:r>
              <a:rPr lang="en-US" b="1" dirty="0" smtClean="0">
                <a:latin typeface="Arial" charset="0"/>
              </a:rPr>
              <a:t>status </a:t>
            </a:r>
            <a:r>
              <a:rPr lang="en-US" b="1" dirty="0">
                <a:latin typeface="Arial" charset="0"/>
              </a:rPr>
              <a:t>and quality of </a:t>
            </a:r>
            <a:r>
              <a:rPr lang="en-US" b="1" dirty="0" smtClean="0">
                <a:latin typeface="Arial" charset="0"/>
              </a:rPr>
              <a:t>life </a:t>
            </a:r>
            <a:r>
              <a:rPr lang="en-US" b="1" dirty="0">
                <a:latin typeface="Arial" charset="0"/>
              </a:rPr>
              <a:t>of member </a:t>
            </a:r>
            <a:r>
              <a:rPr lang="en-US" b="1" dirty="0" smtClean="0">
                <a:latin typeface="Arial" charset="0"/>
              </a:rPr>
              <a:t>tribes </a:t>
            </a:r>
            <a:r>
              <a:rPr lang="en-US" b="1" dirty="0">
                <a:latin typeface="Arial" charset="0"/>
              </a:rPr>
              <a:t>and </a:t>
            </a:r>
            <a:endParaRPr lang="en-US" b="1" dirty="0" smtClean="0">
              <a:latin typeface="Arial" charset="0"/>
            </a:endParaRPr>
          </a:p>
          <a:p>
            <a:pPr algn="r"/>
            <a:r>
              <a:rPr lang="en-US" b="1" dirty="0" smtClean="0">
                <a:latin typeface="Arial" charset="0"/>
              </a:rPr>
              <a:t>Indian people </a:t>
            </a:r>
            <a:r>
              <a:rPr lang="en-US" b="1" dirty="0">
                <a:latin typeface="Arial" charset="0"/>
              </a:rPr>
              <a:t>in </a:t>
            </a:r>
            <a:r>
              <a:rPr lang="en-US" b="1" dirty="0" smtClean="0">
                <a:latin typeface="Arial" charset="0"/>
              </a:rPr>
              <a:t>their delivery of culturally appropriate and </a:t>
            </a:r>
          </a:p>
          <a:p>
            <a:pPr algn="r"/>
            <a:r>
              <a:rPr lang="en-US" b="1" dirty="0" smtClean="0">
                <a:latin typeface="Arial" charset="0"/>
              </a:rPr>
              <a:t>holistic health </a:t>
            </a:r>
            <a:r>
              <a:rPr lang="en-US" b="1" dirty="0">
                <a:latin typeface="Arial" charset="0"/>
              </a:rPr>
              <a:t>care.</a:t>
            </a:r>
            <a:endParaRPr lang="en-US" dirty="0">
              <a:latin typeface="Arial" charset="0"/>
            </a:endParaRPr>
          </a:p>
          <a:p>
            <a:endParaRPr lang="en-US"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152400" y="762000"/>
            <a:ext cx="8839200" cy="1066800"/>
          </a:xfrm>
        </p:spPr>
        <p:txBody>
          <a:bodyPr/>
          <a:lstStyle/>
          <a:p>
            <a:r>
              <a:rPr lang="en-US" b="1" dirty="0" smtClean="0"/>
              <a:t>Poll: </a:t>
            </a:r>
            <a:r>
              <a:rPr lang="en-US" dirty="0" smtClean="0"/>
              <a:t>Sending sexy images or messages can have serious negative consequences.</a:t>
            </a:r>
            <a:endParaRPr lang="en-US" dirty="0"/>
          </a:p>
        </p:txBody>
      </p:sp>
      <p:sp>
        <p:nvSpPr>
          <p:cNvPr id="3" name="TPAnswers"/>
          <p:cNvSpPr>
            <a:spLocks noGrp="1"/>
          </p:cNvSpPr>
          <p:nvPr>
            <p:ph type="body" idx="4294967295"/>
            <p:custDataLst>
              <p:tags r:id="rId3"/>
            </p:custDataLst>
          </p:nvPr>
        </p:nvSpPr>
        <p:spPr>
          <a:xfrm>
            <a:off x="228600" y="2667000"/>
            <a:ext cx="4114800" cy="4598988"/>
          </a:xfrm>
        </p:spPr>
        <p:txBody>
          <a:bodyPr>
            <a:noAutofit/>
          </a:bodyPr>
          <a:lstStyle/>
          <a:p>
            <a:pPr marL="514350" indent="-514350">
              <a:buFont typeface="Wingdings 2"/>
              <a:buAutoNum type="arabicPeriod"/>
            </a:pPr>
            <a:r>
              <a:rPr lang="en-US" sz="3200" dirty="0" smtClean="0"/>
              <a:t>Strongly Agree</a:t>
            </a:r>
          </a:p>
          <a:p>
            <a:pPr marL="514350" indent="-514350">
              <a:buFont typeface="Wingdings 2"/>
              <a:buAutoNum type="arabicPeriod"/>
            </a:pPr>
            <a:r>
              <a:rPr lang="en-US" sz="3200" dirty="0" smtClean="0"/>
              <a:t>Agree</a:t>
            </a:r>
          </a:p>
          <a:p>
            <a:pPr marL="514350" indent="-514350">
              <a:buFont typeface="Wingdings 2"/>
              <a:buAutoNum type="arabicPeriod"/>
            </a:pPr>
            <a:r>
              <a:rPr lang="en-US" sz="3200" dirty="0" smtClean="0"/>
              <a:t>Neutral</a:t>
            </a:r>
          </a:p>
          <a:p>
            <a:pPr marL="514350" indent="-514350">
              <a:buFont typeface="Wingdings 2"/>
              <a:buAutoNum type="arabicPeriod"/>
            </a:pPr>
            <a:r>
              <a:rPr lang="en-US" sz="3200" dirty="0" smtClean="0"/>
              <a:t>Disagree</a:t>
            </a:r>
          </a:p>
          <a:p>
            <a:pPr marL="514350" indent="-514350">
              <a:buFont typeface="Wingdings 2"/>
              <a:buAutoNum type="arabicPeriod"/>
            </a:pPr>
            <a:r>
              <a:rPr lang="en-US" sz="3200" dirty="0" smtClean="0"/>
              <a:t>Strongly Disagree</a:t>
            </a:r>
            <a:endParaRPr lang="en-US" sz="3200" dirty="0"/>
          </a:p>
        </p:txBody>
      </p:sp>
      <p:graphicFrame>
        <p:nvGraphicFramePr>
          <p:cNvPr id="4" name="TPChart"/>
          <p:cNvGraphicFramePr>
            <a:graphicFrameLocks noChangeAspect="1"/>
          </p:cNvGraphicFramePr>
          <p:nvPr/>
        </p:nvGraphicFramePr>
        <p:xfrm>
          <a:off x="4419600" y="2362200"/>
          <a:ext cx="4572000" cy="4000500"/>
        </p:xfrm>
        <a:graphic>
          <a:graphicData uri="http://schemas.openxmlformats.org/presentationml/2006/ole">
            <p:oleObj spid="_x0000_s5122" name="Chart" r:id="rId6" imgW="4572106" imgH="5143553" progId="MSGraph.Chart.8">
              <p:embed followColorScheme="full"/>
            </p:oleObj>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 y="609600"/>
          <a:ext cx="8839200" cy="67056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a:spLocks noChangeArrowheads="1"/>
          </p:cNvSpPr>
          <p:nvPr/>
        </p:nvSpPr>
        <p:spPr bwMode="auto">
          <a:xfrm>
            <a:off x="0" y="250448"/>
            <a:ext cx="9144000" cy="892552"/>
          </a:xfrm>
          <a:prstGeom prst="rect">
            <a:avLst/>
          </a:prstGeom>
          <a:noFill/>
          <a:ln w="9525">
            <a:noFill/>
            <a:miter lim="800000"/>
            <a:headEnd/>
            <a:tailEnd/>
          </a:ln>
          <a:effectLst/>
        </p:spPr>
        <p:txBody>
          <a:bodyPr wrap="square" anchor="ctr">
            <a:spAutoFit/>
          </a:bodyPr>
          <a:lstStyle/>
          <a:p>
            <a:pPr algn="ctr">
              <a:tabLst>
                <a:tab pos="1371600" algn="l"/>
              </a:tabLst>
              <a:defRPr/>
            </a:pPr>
            <a:r>
              <a:rPr lang="en-US" sz="3200" baseline="0" dirty="0" smtClean="0">
                <a:solidFill>
                  <a:schemeClr val="accent1">
                    <a:lumMod val="75000"/>
                  </a:schemeClr>
                </a:solidFill>
                <a:latin typeface="+mj-lt"/>
                <a:ea typeface="+mj-ea"/>
                <a:cs typeface="+mj-cs"/>
              </a:rPr>
              <a:t>NW Native Youth – </a:t>
            </a:r>
            <a:r>
              <a:rPr lang="en-US" sz="3200" baseline="0" dirty="0">
                <a:solidFill>
                  <a:schemeClr val="accent1">
                    <a:lumMod val="75000"/>
                  </a:schemeClr>
                </a:solidFill>
                <a:latin typeface="+mj-lt"/>
                <a:ea typeface="+mj-ea"/>
                <a:cs typeface="+mj-cs"/>
              </a:rPr>
              <a:t>2009 </a:t>
            </a:r>
          </a:p>
          <a:p>
            <a:pPr algn="ctr" eaLnBrk="0" hangingPunct="0">
              <a:tabLst>
                <a:tab pos="1371600" algn="l"/>
              </a:tabLst>
              <a:defRPr/>
            </a:pPr>
            <a:endParaRPr lang="en-US" sz="2000" baseline="0" dirty="0">
              <a:solidFill>
                <a:schemeClr val="accent1">
                  <a:lumMod val="75000"/>
                </a:schemeClr>
              </a:solidFill>
              <a:latin typeface="Arial" pitchFamily="34" charset="0"/>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4" cstate="print"/>
          <a:srcRect l="521" t="16381" r="42675" b="21081"/>
          <a:stretch>
            <a:fillRect/>
          </a:stretch>
        </p:blipFill>
        <p:spPr bwMode="auto">
          <a:xfrm>
            <a:off x="41656" y="76200"/>
            <a:ext cx="9081008" cy="6248400"/>
          </a:xfrm>
          <a:prstGeom prst="rect">
            <a:avLst/>
          </a:prstGeom>
          <a:noFill/>
          <a:ln w="9525">
            <a:noFill/>
            <a:miter lim="800000"/>
            <a:headEnd/>
            <a:tailEnd/>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spect="1" noChangeArrowheads="1"/>
          </p:cNvPicPr>
          <p:nvPr/>
        </p:nvPicPr>
        <p:blipFill>
          <a:blip r:embed="rId4" cstate="print"/>
          <a:srcRect/>
          <a:stretch>
            <a:fillRect/>
          </a:stretch>
        </p:blipFill>
        <p:spPr bwMode="auto">
          <a:xfrm>
            <a:off x="1971675" y="9525"/>
            <a:ext cx="5343525" cy="6838950"/>
          </a:xfrm>
          <a:prstGeom prst="rect">
            <a:avLst/>
          </a:prstGeom>
          <a:noFill/>
          <a:ln w="9525">
            <a:noFill/>
            <a:miter lim="800000"/>
            <a:headEnd/>
            <a:tailEnd/>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0" y="274638"/>
            <a:ext cx="7467600" cy="1143000"/>
          </a:xfrm>
        </p:spPr>
        <p:txBody>
          <a:bodyPr/>
          <a:lstStyle/>
          <a:p>
            <a:pPr eaLnBrk="1" hangingPunct="1"/>
            <a:r>
              <a:rPr lang="en-US" smtClean="0"/>
              <a:t>Tips for Parents</a:t>
            </a:r>
          </a:p>
        </p:txBody>
      </p:sp>
      <p:sp>
        <p:nvSpPr>
          <p:cNvPr id="35843" name="Content Placeholder 2"/>
          <p:cNvSpPr>
            <a:spLocks noGrp="1"/>
          </p:cNvSpPr>
          <p:nvPr>
            <p:ph idx="4294967295"/>
          </p:nvPr>
        </p:nvSpPr>
        <p:spPr>
          <a:xfrm>
            <a:off x="304800" y="1447800"/>
            <a:ext cx="7086600" cy="4876800"/>
          </a:xfrm>
        </p:spPr>
        <p:txBody>
          <a:bodyPr>
            <a:normAutofit lnSpcReduction="10000"/>
          </a:bodyPr>
          <a:lstStyle/>
          <a:p>
            <a:pPr eaLnBrk="1" hangingPunct="1">
              <a:spcAft>
                <a:spcPts val="600"/>
              </a:spcAft>
            </a:pPr>
            <a:r>
              <a:rPr lang="en-US" sz="2400" dirty="0" smtClean="0"/>
              <a:t>Talk with your kids about what they are doing online or with their cell phone.</a:t>
            </a:r>
          </a:p>
          <a:p>
            <a:pPr eaLnBrk="1" hangingPunct="1">
              <a:spcAft>
                <a:spcPts val="600"/>
              </a:spcAft>
            </a:pPr>
            <a:r>
              <a:rPr lang="en-US" sz="2400" dirty="0" smtClean="0"/>
              <a:t>Try your best to limit unmonitored technology use, and try to know who your kids are communicating with. </a:t>
            </a:r>
          </a:p>
          <a:p>
            <a:pPr eaLnBrk="1" hangingPunct="1">
              <a:spcAft>
                <a:spcPts val="600"/>
              </a:spcAft>
            </a:pPr>
            <a:r>
              <a:rPr lang="en-US" sz="2400" dirty="0" smtClean="0"/>
              <a:t>Place computers with internet access in a common room in the home.</a:t>
            </a:r>
          </a:p>
          <a:p>
            <a:pPr eaLnBrk="1" hangingPunct="1">
              <a:spcAft>
                <a:spcPts val="600"/>
              </a:spcAft>
            </a:pPr>
            <a:r>
              <a:rPr lang="en-US" sz="2400" dirty="0" smtClean="0"/>
              <a:t>Set limits on when and where technologies can be used.</a:t>
            </a:r>
          </a:p>
          <a:p>
            <a:pPr eaLnBrk="1" hangingPunct="1">
              <a:spcAft>
                <a:spcPts val="600"/>
              </a:spcAft>
            </a:pPr>
            <a:r>
              <a:rPr lang="en-US" sz="2400" dirty="0" smtClean="0"/>
              <a:t>Be aware of what your kids are posting online. Do they have a My Space or </a:t>
            </a:r>
            <a:r>
              <a:rPr lang="en-US" sz="2400" dirty="0" err="1" smtClean="0"/>
              <a:t>Facebook</a:t>
            </a:r>
            <a:r>
              <a:rPr lang="en-US" sz="2400" dirty="0" smtClean="0"/>
              <a:t> account? If so, ask to see their page. </a:t>
            </a:r>
          </a:p>
        </p:txBody>
      </p:sp>
      <p:grpSp>
        <p:nvGrpSpPr>
          <p:cNvPr id="2" name="Group 3"/>
          <p:cNvGrpSpPr>
            <a:grpSpLocks/>
          </p:cNvGrpSpPr>
          <p:nvPr/>
        </p:nvGrpSpPr>
        <p:grpSpPr bwMode="auto">
          <a:xfrm>
            <a:off x="7924800" y="381000"/>
            <a:ext cx="949325" cy="2286000"/>
            <a:chOff x="8077200" y="3733800"/>
            <a:chExt cx="949098" cy="2286000"/>
          </a:xfrm>
        </p:grpSpPr>
        <p:pic>
          <p:nvPicPr>
            <p:cNvPr id="5" name="Picture 4"/>
            <p:cNvPicPr>
              <a:picLocks noChangeAspect="1" noChangeArrowheads="1"/>
            </p:cNvPicPr>
            <p:nvPr/>
          </p:nvPicPr>
          <p:blipFill>
            <a:blip r:embed="rId4" cstate="print"/>
            <a:srcRect t="9057" b="6415"/>
            <a:stretch>
              <a:fillRect/>
            </a:stretch>
          </p:blipFill>
          <p:spPr bwMode="auto">
            <a:xfrm>
              <a:off x="8077200" y="3733800"/>
              <a:ext cx="949098"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51" name="Picture 5"/>
            <p:cNvPicPr>
              <a:picLocks noChangeAspect="1" noChangeArrowheads="1"/>
            </p:cNvPicPr>
            <p:nvPr/>
          </p:nvPicPr>
          <p:blipFill>
            <a:blip r:embed="rId5" cstate="print"/>
            <a:srcRect l="952" t="17238" r="48570" b="21048"/>
            <a:stretch>
              <a:fillRect/>
            </a:stretch>
          </p:blipFill>
          <p:spPr bwMode="auto">
            <a:xfrm>
              <a:off x="8163448" y="3938120"/>
              <a:ext cx="762000" cy="685800"/>
            </a:xfrm>
            <a:prstGeom prst="rect">
              <a:avLst/>
            </a:prstGeom>
            <a:noFill/>
            <a:ln w="9525">
              <a:noFill/>
              <a:miter lim="800000"/>
              <a:headEnd/>
              <a:tailEnd/>
            </a:ln>
          </p:spPr>
        </p:pic>
      </p:grpSp>
      <p:grpSp>
        <p:nvGrpSpPr>
          <p:cNvPr id="3" name="Group 6"/>
          <p:cNvGrpSpPr>
            <a:grpSpLocks/>
          </p:cNvGrpSpPr>
          <p:nvPr/>
        </p:nvGrpSpPr>
        <p:grpSpPr bwMode="auto">
          <a:xfrm>
            <a:off x="7924800" y="3505200"/>
            <a:ext cx="981075" cy="2362200"/>
            <a:chOff x="8001000" y="228600"/>
            <a:chExt cx="980735" cy="2362200"/>
          </a:xfrm>
        </p:grpSpPr>
        <p:pic>
          <p:nvPicPr>
            <p:cNvPr id="8" name="Picture 5"/>
            <p:cNvPicPr>
              <a:picLocks noChangeAspect="1" noChangeArrowheads="1"/>
            </p:cNvPicPr>
            <p:nvPr/>
          </p:nvPicPr>
          <p:blipFill>
            <a:blip r:embed="rId6" cstate="print"/>
            <a:srcRect t="9057" b="6415"/>
            <a:stretch>
              <a:fillRect/>
            </a:stretch>
          </p:blipFill>
          <p:spPr bwMode="auto">
            <a:xfrm>
              <a:off x="8001000" y="228600"/>
              <a:ext cx="98073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9" name="Picture 7"/>
            <p:cNvPicPr>
              <a:picLocks noChangeAspect="1" noChangeArrowheads="1"/>
            </p:cNvPicPr>
            <p:nvPr/>
          </p:nvPicPr>
          <p:blipFill>
            <a:blip r:embed="rId7" cstate="print"/>
            <a:srcRect l="3156" t="16762" r="43933" b="6287"/>
            <a:stretch>
              <a:fillRect/>
            </a:stretch>
          </p:blipFill>
          <p:spPr bwMode="auto">
            <a:xfrm>
              <a:off x="8117392" y="497392"/>
              <a:ext cx="754455" cy="685800"/>
            </a:xfrm>
            <a:prstGeom prst="rect">
              <a:avLst/>
            </a:prstGeom>
            <a:noFill/>
            <a:ln w="9525">
              <a:noFill/>
              <a:miter lim="800000"/>
              <a:headEnd/>
              <a:tailEnd/>
            </a:ln>
          </p:spPr>
        </p:pic>
      </p:grpSp>
      <p:cxnSp>
        <p:nvCxnSpPr>
          <p:cNvPr id="10" name="Straight Connector 9"/>
          <p:cNvCxnSpPr/>
          <p:nvPr/>
        </p:nvCxnSpPr>
        <p:spPr>
          <a:xfrm>
            <a:off x="381000" y="1252538"/>
            <a:ext cx="7239000" cy="158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847" name="TextBox 10"/>
          <p:cNvSpPr txBox="1">
            <a:spLocks noChangeArrowheads="1"/>
          </p:cNvSpPr>
          <p:nvPr/>
        </p:nvSpPr>
        <p:spPr bwMode="auto">
          <a:xfrm>
            <a:off x="-1828800" y="6400800"/>
            <a:ext cx="9144000" cy="430887"/>
          </a:xfrm>
          <a:prstGeom prst="rect">
            <a:avLst/>
          </a:prstGeom>
          <a:noFill/>
          <a:ln w="9525">
            <a:noFill/>
            <a:miter lim="800000"/>
            <a:headEnd/>
            <a:tailEnd/>
          </a:ln>
        </p:spPr>
        <p:txBody>
          <a:bodyPr>
            <a:spAutoFit/>
          </a:bodyPr>
          <a:lstStyle/>
          <a:p>
            <a:pPr algn="ctr" fontAlgn="base">
              <a:spcBef>
                <a:spcPct val="0"/>
              </a:spcBef>
              <a:spcAft>
                <a:spcPct val="0"/>
              </a:spcAft>
            </a:pPr>
            <a:r>
              <a:rPr lang="en-US" sz="1100" i="1" dirty="0" err="1" smtClean="0"/>
              <a:t>SexTech</a:t>
            </a:r>
            <a:r>
              <a:rPr lang="en-US" sz="1100" i="1" dirty="0" smtClean="0"/>
              <a:t> &amp; the Institute for Responsible Online and Cell Phone Communication</a:t>
            </a:r>
          </a:p>
          <a:p>
            <a:pPr algn="ctr" fontAlgn="base">
              <a:spcBef>
                <a:spcPct val="0"/>
              </a:spcBef>
              <a:spcAft>
                <a:spcPct val="0"/>
              </a:spcAft>
            </a:pPr>
            <a:endParaRPr lang="en-US" sz="1100" i="1" dirty="0" smtClean="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0" y="274638"/>
            <a:ext cx="7467600" cy="1143000"/>
          </a:xfrm>
        </p:spPr>
        <p:txBody>
          <a:bodyPr/>
          <a:lstStyle/>
          <a:p>
            <a:pPr eaLnBrk="1" hangingPunct="1"/>
            <a:r>
              <a:rPr lang="en-US" smtClean="0"/>
              <a:t>Tips for Educators</a:t>
            </a:r>
          </a:p>
        </p:txBody>
      </p:sp>
      <p:sp>
        <p:nvSpPr>
          <p:cNvPr id="36867" name="Content Placeholder 2"/>
          <p:cNvSpPr>
            <a:spLocks noGrp="1"/>
          </p:cNvSpPr>
          <p:nvPr>
            <p:ph idx="4294967295"/>
          </p:nvPr>
        </p:nvSpPr>
        <p:spPr>
          <a:xfrm>
            <a:off x="381000" y="1600200"/>
            <a:ext cx="7696200" cy="5105400"/>
          </a:xfrm>
        </p:spPr>
        <p:txBody>
          <a:bodyPr/>
          <a:lstStyle/>
          <a:p>
            <a:pPr eaLnBrk="1" hangingPunct="1">
              <a:spcAft>
                <a:spcPts val="1200"/>
              </a:spcAft>
            </a:pPr>
            <a:r>
              <a:rPr lang="en-US" sz="2400" dirty="0" smtClean="0"/>
              <a:t>Talk candidly and openly with students about what they are doing online or with their cell phones.</a:t>
            </a:r>
          </a:p>
          <a:p>
            <a:pPr eaLnBrk="1" hangingPunct="1">
              <a:spcAft>
                <a:spcPts val="1200"/>
              </a:spcAft>
            </a:pPr>
            <a:r>
              <a:rPr lang="en-US" sz="2400" dirty="0" smtClean="0"/>
              <a:t>Limit unmonitored technology use.</a:t>
            </a:r>
          </a:p>
          <a:p>
            <a:pPr eaLnBrk="1" hangingPunct="1">
              <a:spcAft>
                <a:spcPts val="1200"/>
              </a:spcAft>
            </a:pPr>
            <a:r>
              <a:rPr lang="en-US" sz="2400" dirty="0" smtClean="0"/>
              <a:t>Prohibit cell phones in the classroom, and talk to your IT administrator about filtering websites                            on school computers.</a:t>
            </a:r>
          </a:p>
        </p:txBody>
      </p:sp>
      <p:cxnSp>
        <p:nvCxnSpPr>
          <p:cNvPr id="10" name="Straight Connector 9"/>
          <p:cNvCxnSpPr/>
          <p:nvPr/>
        </p:nvCxnSpPr>
        <p:spPr>
          <a:xfrm>
            <a:off x="381000" y="1252538"/>
            <a:ext cx="7239000" cy="158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10"/>
          <p:cNvSpPr txBox="1">
            <a:spLocks noChangeArrowheads="1"/>
          </p:cNvSpPr>
          <p:nvPr/>
        </p:nvSpPr>
        <p:spPr bwMode="auto">
          <a:xfrm>
            <a:off x="-1981200" y="6437012"/>
            <a:ext cx="9144000" cy="430887"/>
          </a:xfrm>
          <a:prstGeom prst="rect">
            <a:avLst/>
          </a:prstGeom>
          <a:noFill/>
          <a:ln w="9525">
            <a:noFill/>
            <a:miter lim="800000"/>
            <a:headEnd/>
            <a:tailEnd/>
          </a:ln>
        </p:spPr>
        <p:txBody>
          <a:bodyPr>
            <a:spAutoFit/>
          </a:bodyPr>
          <a:lstStyle/>
          <a:p>
            <a:pPr algn="ctr" fontAlgn="base">
              <a:spcBef>
                <a:spcPct val="0"/>
              </a:spcBef>
              <a:spcAft>
                <a:spcPct val="0"/>
              </a:spcAft>
            </a:pPr>
            <a:r>
              <a:rPr lang="en-US" sz="1050" i="1" dirty="0" err="1" smtClean="0"/>
              <a:t>SexTech</a:t>
            </a:r>
            <a:r>
              <a:rPr lang="en-US" sz="1050" i="1" dirty="0" smtClean="0"/>
              <a:t> &amp; the Institute for Responsible Online and Cell Phone Communication</a:t>
            </a:r>
          </a:p>
          <a:p>
            <a:pPr algn="ctr" fontAlgn="base">
              <a:spcBef>
                <a:spcPct val="0"/>
              </a:spcBef>
              <a:spcAft>
                <a:spcPct val="0"/>
              </a:spcAft>
            </a:pPr>
            <a:endParaRPr lang="en-US" sz="1050" i="1" dirty="0" smtClean="0"/>
          </a:p>
        </p:txBody>
      </p:sp>
      <p:pic>
        <p:nvPicPr>
          <p:cNvPr id="8" name="Picture 23"/>
          <p:cNvPicPr>
            <a:picLocks noChangeAspect="1" noChangeArrowheads="1"/>
          </p:cNvPicPr>
          <p:nvPr/>
        </p:nvPicPr>
        <p:blipFill>
          <a:blip r:embed="rId4" cstate="print"/>
          <a:stretch>
            <a:fillRect/>
          </a:stretch>
        </p:blipFill>
        <p:spPr bwMode="auto">
          <a:xfrm>
            <a:off x="7162800" y="3918730"/>
            <a:ext cx="1663048" cy="2329670"/>
          </a:xfrm>
          <a:prstGeom prst="roundRect">
            <a:avLst>
              <a:gd name="adj" fmla="val 16667"/>
            </a:avLst>
          </a:prstGeom>
          <a:solidFill>
            <a:schemeClr val="bg1">
              <a:lumMod val="65000"/>
            </a:schemeClr>
          </a:solidFill>
          <a:ln w="28575">
            <a:solidFill>
              <a:schemeClr val="accent3">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0" y="4279156"/>
            <a:ext cx="9144000" cy="2578844"/>
          </a:xfrm>
          <a:prstGeom prst="rect">
            <a:avLst/>
          </a:prstGeom>
          <a:noFill/>
          <a:ln w="9525">
            <a:noFill/>
            <a:miter lim="800000"/>
            <a:headEnd/>
            <a:tailEnd/>
          </a:ln>
        </p:spPr>
      </p:pic>
      <p:sp>
        <p:nvSpPr>
          <p:cNvPr id="7171" name="Rectangle 3"/>
          <p:cNvSpPr>
            <a:spLocks noChangeArrowheads="1"/>
          </p:cNvSpPr>
          <p:nvPr/>
        </p:nvSpPr>
        <p:spPr bwMode="auto">
          <a:xfrm>
            <a:off x="228600" y="320933"/>
            <a:ext cx="8763000" cy="4508927"/>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effectLst/>
                <a:latin typeface="Arial" pitchFamily="34" charset="0"/>
              </a:rPr>
              <a:t>Youth Videos…</a:t>
            </a: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Healthy Relationships (4:15 min.)</a:t>
            </a:r>
          </a:p>
          <a:p>
            <a:pPr indent="457200" eaLnBrk="0" fontAlgn="base" hangingPunct="0">
              <a:spcBef>
                <a:spcPct val="0"/>
              </a:spcBef>
              <a:spcAft>
                <a:spcPts val="600"/>
              </a:spcAft>
              <a:buFont typeface="Arial" pitchFamily="34" charset="0"/>
              <a:buChar char="•"/>
            </a:pPr>
            <a:r>
              <a:rPr lang="en-US" sz="2000" dirty="0" smtClean="0">
                <a:latin typeface="Calibri" pitchFamily="34" charset="0"/>
                <a:ea typeface="Times New Roman" pitchFamily="18" charset="0"/>
                <a:cs typeface="Times New Roman" pitchFamily="18" charset="0"/>
              </a:rPr>
              <a:t>Teen Sexual Health</a:t>
            </a:r>
            <a:endParaRPr lang="en-US" sz="2000" dirty="0" smtClean="0">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lang="en-US" sz="2000" dirty="0" smtClean="0">
                <a:latin typeface="Calibri" pitchFamily="34" charset="0"/>
                <a:ea typeface="Times New Roman" pitchFamily="18" charset="0"/>
                <a:cs typeface="Times New Roman" pitchFamily="18" charset="0"/>
              </a:rPr>
              <a:t>Condom Demonstration</a:t>
            </a:r>
            <a:endParaRPr lang="en-US" sz="2000" dirty="0" smtClean="0">
              <a:latin typeface="Times New Roman" pitchFamily="18" charset="0"/>
              <a:ea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Teen Pregnancy and Parenting</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Role Play: Once is Enough (3:19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Role Play: This Can’t Happen to Me (4:46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Living with HIV/AIDS (16:57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Drugs &amp; Alcohol (6:20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Three student-developed Public Service Announcements (PSA) (3:59 min.)</a:t>
            </a:r>
            <a:endParaRPr kumimoji="0" lang="en-US" sz="2000" b="0" i="0" u="none" strike="noStrike" cap="none" normalizeH="0" baseline="0" dirty="0" smtClean="0">
              <a:ln>
                <a:noFill/>
              </a:ln>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smtClean="0">
              <a:ln>
                <a:noFill/>
              </a:ln>
              <a:effectLst/>
              <a:latin typeface="Arial" pitchFamily="34" charset="0"/>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4" cstate="print"/>
          <a:srcRect l="13333" t="16762" r="47619" b="4762"/>
          <a:stretch>
            <a:fillRect/>
          </a:stretch>
        </p:blipFill>
        <p:spPr bwMode="auto">
          <a:xfrm>
            <a:off x="0" y="1"/>
            <a:ext cx="5459768" cy="6858000"/>
          </a:xfrm>
          <a:prstGeom prst="rect">
            <a:avLst/>
          </a:prstGeom>
          <a:noFill/>
          <a:ln w="9525">
            <a:noFill/>
            <a:miter lim="800000"/>
            <a:headEnd/>
            <a:tailEnd/>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52400"/>
          <a:ext cx="8839200" cy="6705600"/>
        </p:xfrm>
        <a:graphic>
          <a:graphicData uri="http://schemas.openxmlformats.org/drawingml/2006/table">
            <a:tbl>
              <a:tblPr/>
              <a:tblGrid>
                <a:gridCol w="8839200"/>
              </a:tblGrid>
              <a:tr h="1186248">
                <a:tc>
                  <a:txBody>
                    <a:bodyPr/>
                    <a:lstStyle/>
                    <a:p>
                      <a:pPr marL="0" marR="0" algn="ctr">
                        <a:spcBef>
                          <a:spcPts val="0"/>
                        </a:spcBef>
                        <a:spcAft>
                          <a:spcPts val="0"/>
                        </a:spcAft>
                      </a:pPr>
                      <a:r>
                        <a:rPr lang="en-US" sz="3200" b="1" dirty="0">
                          <a:solidFill>
                            <a:schemeClr val="tx1"/>
                          </a:solidFill>
                          <a:latin typeface="Calibri"/>
                          <a:ea typeface="Calibri"/>
                          <a:cs typeface="Calibri"/>
                        </a:rPr>
                        <a:t>Social Media at CDC: </a:t>
                      </a:r>
                      <a:r>
                        <a:rPr lang="en-US" sz="2800" b="1" u="sng" dirty="0">
                          <a:solidFill>
                            <a:schemeClr val="bg1"/>
                          </a:solidFill>
                          <a:latin typeface="Calibri"/>
                          <a:ea typeface="Calibri"/>
                          <a:cs typeface="Calibri"/>
                        </a:rPr>
                        <a:t>www.cdc.gov/SocialMedia</a:t>
                      </a:r>
                      <a:r>
                        <a:rPr lang="en-US" sz="2800" b="1" dirty="0">
                          <a:solidFill>
                            <a:schemeClr val="bg1"/>
                          </a:solidFill>
                          <a:latin typeface="Calibri"/>
                          <a:ea typeface="Calibri"/>
                          <a:cs typeface="Calibri"/>
                        </a:rPr>
                        <a:t> </a:t>
                      </a:r>
                      <a:endParaRPr lang="en-US" sz="2400" dirty="0">
                        <a:solidFill>
                          <a:schemeClr val="bg1"/>
                        </a:solidFill>
                        <a:latin typeface="Times New Roman"/>
                        <a:ea typeface="Calibr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5519352">
                <a:tc>
                  <a:txBody>
                    <a:bodyPr/>
                    <a:lstStyle/>
                    <a:p>
                      <a:pPr marL="0" marR="0" algn="ctr">
                        <a:spcBef>
                          <a:spcPts val="0"/>
                        </a:spcBef>
                        <a:spcAft>
                          <a:spcPts val="0"/>
                        </a:spcAft>
                      </a:pPr>
                      <a:r>
                        <a:rPr lang="en-US" sz="2800" dirty="0">
                          <a:solidFill>
                            <a:srgbClr val="000000"/>
                          </a:solidFill>
                          <a:latin typeface="Calibri"/>
                          <a:ea typeface="Calibri"/>
                          <a:cs typeface="Calibri"/>
                        </a:rPr>
                        <a:t>CDC uses social media to </a:t>
                      </a:r>
                      <a:r>
                        <a:rPr lang="en-US" sz="2800" dirty="0" smtClean="0">
                          <a:solidFill>
                            <a:srgbClr val="000000"/>
                          </a:solidFill>
                          <a:latin typeface="Calibri"/>
                          <a:ea typeface="Calibri"/>
                          <a:cs typeface="Calibri"/>
                        </a:rPr>
                        <a:t>disseminate credible, science-based health information. Visit their </a:t>
                      </a:r>
                      <a:r>
                        <a:rPr lang="en-US" sz="2800" dirty="0">
                          <a:solidFill>
                            <a:srgbClr val="000000"/>
                          </a:solidFill>
                          <a:latin typeface="Calibri"/>
                          <a:ea typeface="Calibri"/>
                          <a:cs typeface="Calibri"/>
                        </a:rPr>
                        <a:t>site to access</a:t>
                      </a:r>
                      <a:r>
                        <a:rPr lang="en-US" sz="2800" dirty="0" smtClean="0">
                          <a:solidFill>
                            <a:srgbClr val="000000"/>
                          </a:solidFill>
                          <a:latin typeface="Calibri"/>
                          <a:ea typeface="Calibri"/>
                          <a:cs typeface="Calibri"/>
                        </a:rPr>
                        <a:t>:</a:t>
                      </a: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800" dirty="0" smtClean="0">
                        <a:solidFill>
                          <a:srgbClr val="000000"/>
                        </a:solidFill>
                        <a:latin typeface="Calibri"/>
                        <a:ea typeface="Calibri"/>
                        <a:cs typeface="Calibri"/>
                      </a:endParaRPr>
                    </a:p>
                    <a:p>
                      <a:pPr marL="0" marR="0" algn="ctr">
                        <a:spcBef>
                          <a:spcPts val="0"/>
                        </a:spcBef>
                        <a:spcAft>
                          <a:spcPts val="0"/>
                        </a:spcAft>
                      </a:pPr>
                      <a:endParaRPr lang="en-US" sz="2000" dirty="0">
                        <a:latin typeface="Times New Roman"/>
                        <a:ea typeface="Calibr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47457" name="Picture 23"/>
          <p:cNvPicPr>
            <a:picLocks noChangeAspect="1" noChangeArrowheads="1"/>
          </p:cNvPicPr>
          <p:nvPr/>
        </p:nvPicPr>
        <p:blipFill>
          <a:blip r:embed="rId4" cstate="print"/>
          <a:srcRect/>
          <a:stretch>
            <a:fillRect/>
          </a:stretch>
        </p:blipFill>
        <p:spPr bwMode="auto">
          <a:xfrm>
            <a:off x="8056860" y="6172200"/>
            <a:ext cx="899816" cy="550862"/>
          </a:xfrm>
          <a:prstGeom prst="rect">
            <a:avLst/>
          </a:prstGeom>
          <a:noFill/>
        </p:spPr>
      </p:pic>
      <p:pic>
        <p:nvPicPr>
          <p:cNvPr id="6146" name="Picture 2"/>
          <p:cNvPicPr>
            <a:picLocks noChangeAspect="1" noChangeArrowheads="1"/>
          </p:cNvPicPr>
          <p:nvPr/>
        </p:nvPicPr>
        <p:blipFill>
          <a:blip r:embed="rId5" cstate="print"/>
          <a:srcRect l="5714" t="13714" r="33810" b="10183"/>
          <a:stretch>
            <a:fillRect/>
          </a:stretch>
        </p:blipFill>
        <p:spPr bwMode="auto">
          <a:xfrm>
            <a:off x="304800" y="2438400"/>
            <a:ext cx="5486400" cy="4315015"/>
          </a:xfrm>
          <a:prstGeom prst="rect">
            <a:avLst/>
          </a:prstGeom>
          <a:noFill/>
          <a:ln w="9525">
            <a:noFill/>
            <a:miter lim="800000"/>
            <a:headEnd/>
            <a:tailEnd/>
          </a:ln>
        </p:spPr>
      </p:pic>
      <p:sp>
        <p:nvSpPr>
          <p:cNvPr id="6147" name="Rectangle 3"/>
          <p:cNvSpPr>
            <a:spLocks noChangeArrowheads="1"/>
          </p:cNvSpPr>
          <p:nvPr/>
        </p:nvSpPr>
        <p:spPr bwMode="auto">
          <a:xfrm>
            <a:off x="6172200" y="2286000"/>
            <a:ext cx="2667000" cy="416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800"/>
              </a:spcAft>
              <a:buClrTx/>
              <a:buSzTx/>
              <a:buFontTx/>
              <a:buNone/>
              <a:tabLst/>
            </a:pPr>
            <a:endParaRPr kumimoji="0" lang="en-US"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6"/>
              </a:rPr>
              <a:t> Blogs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7"/>
              </a:rPr>
              <a:t> </a:t>
            </a:r>
            <a:r>
              <a:rPr kumimoji="0" lang="en-US" b="0" i="0" u="none" strike="noStrike" cap="none" normalizeH="0" baseline="0" dirty="0" err="1" smtClean="0">
                <a:ln>
                  <a:noFill/>
                </a:ln>
                <a:solidFill>
                  <a:schemeClr val="tx1"/>
                </a:solidFill>
                <a:effectLst/>
                <a:latin typeface="Arial" charset="0"/>
                <a:hlinkClick r:id="rId7"/>
              </a:rPr>
              <a:t>eCards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8"/>
              </a:rPr>
              <a:t> </a:t>
            </a:r>
            <a:r>
              <a:rPr kumimoji="0" lang="en-US" b="0" i="0" u="none" strike="noStrike" cap="none" normalizeH="0" baseline="0" dirty="0" err="1" smtClean="0">
                <a:ln>
                  <a:noFill/>
                </a:ln>
                <a:solidFill>
                  <a:schemeClr val="tx1"/>
                </a:solidFill>
                <a:effectLst/>
                <a:latin typeface="Arial" charset="0"/>
                <a:hlinkClick r:id="rId8"/>
              </a:rPr>
              <a:t>eGames</a:t>
            </a:r>
            <a:r>
              <a:rPr kumimoji="0" lang="en-US" b="0" i="0" u="none" strike="noStrike" cap="none" normalizeH="0" baseline="0" dirty="0" smtClean="0">
                <a:ln>
                  <a:noFill/>
                </a:ln>
                <a:solidFill>
                  <a:schemeClr val="tx1"/>
                </a:solidFill>
                <a:effectLst/>
                <a:latin typeface="Arial" charset="0"/>
                <a:hlinkClick r:id="rId8"/>
              </a:rPr>
              <a:t>  </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9"/>
              </a:rPr>
              <a:t> Email Updates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10"/>
              </a:rPr>
              <a:t> Mobile</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11"/>
              </a:rPr>
              <a:t> Podcasts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12"/>
              </a:rPr>
              <a:t> RSS Feeds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13"/>
              </a:rPr>
              <a:t> CDC-TV</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ts val="800"/>
              </a:spcAft>
              <a:buClrTx/>
              <a:buSzTx/>
              <a:buFontTx/>
              <a:buChar char="•"/>
              <a:tabLst/>
            </a:pPr>
            <a:r>
              <a:rPr kumimoji="0" lang="en-US" b="0" i="0" u="none" strike="noStrike" cap="none" normalizeH="0" baseline="0" dirty="0" smtClean="0">
                <a:ln>
                  <a:noFill/>
                </a:ln>
                <a:solidFill>
                  <a:schemeClr val="tx1"/>
                </a:solidFill>
                <a:effectLst/>
                <a:latin typeface="Arial" charset="0"/>
                <a:hlinkClick r:id="rId14"/>
              </a:rPr>
              <a:t> Widgets</a:t>
            </a:r>
            <a:r>
              <a:rPr kumimoji="0" lang="en-US" b="0" i="0" u="none" strike="noStrike" cap="none" normalizeH="0" baseline="0" dirty="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endParaRPr>
          </a:p>
        </p:txBody>
      </p:sp>
      <p:pic>
        <p:nvPicPr>
          <p:cNvPr id="6148" name="Picture 4" descr="External Web Site Icon">
            <a:hlinkClick r:id="rId8"/>
          </p:cNvPr>
          <p:cNvPicPr>
            <a:picLocks noChangeAspect="1" noChangeArrowheads="1"/>
          </p:cNvPicPr>
          <p:nvPr/>
        </p:nvPicPr>
        <p:blipFill>
          <a:blip r:embed="rId15" cstate="print"/>
          <a:srcRect/>
          <a:stretch>
            <a:fillRect/>
          </a:stretch>
        </p:blipFill>
        <p:spPr bwMode="auto">
          <a:xfrm>
            <a:off x="1006475" y="-908050"/>
            <a:ext cx="95250" cy="95250"/>
          </a:xfrm>
          <a:prstGeom prst="rect">
            <a:avLst/>
          </a:prstGeom>
          <a:noFill/>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4" cstate="print"/>
          <a:srcRect/>
          <a:stretch>
            <a:fillRect/>
          </a:stretch>
        </p:blipFill>
        <p:spPr bwMode="auto">
          <a:xfrm>
            <a:off x="4724400" y="234043"/>
            <a:ext cx="4114800" cy="5976257"/>
          </a:xfrm>
          <a:prstGeom prst="rect">
            <a:avLst/>
          </a:prstGeom>
          <a:noFill/>
          <a:ln w="9525">
            <a:noFill/>
            <a:miter lim="800000"/>
            <a:headEnd/>
            <a:tailEnd/>
          </a:ln>
        </p:spPr>
      </p:pic>
      <p:sp>
        <p:nvSpPr>
          <p:cNvPr id="5" name="Rectangle 4"/>
          <p:cNvSpPr/>
          <p:nvPr/>
        </p:nvSpPr>
        <p:spPr>
          <a:xfrm>
            <a:off x="304800" y="304800"/>
            <a:ext cx="4495800" cy="5940088"/>
          </a:xfrm>
          <a:prstGeom prst="rect">
            <a:avLst/>
          </a:prstGeom>
        </p:spPr>
        <p:txBody>
          <a:bodyPr wrap="square">
            <a:spAutoFit/>
          </a:bodyPr>
          <a:lstStyle/>
          <a:p>
            <a:pPr>
              <a:spcAft>
                <a:spcPts val="1200"/>
              </a:spcAft>
            </a:pPr>
            <a:r>
              <a:rPr lang="en-US" sz="3600" b="1" dirty="0" err="1" smtClean="0">
                <a:solidFill>
                  <a:srgbClr val="000000"/>
                </a:solidFill>
                <a:latin typeface="Calibri"/>
                <a:ea typeface="Calibri"/>
                <a:cs typeface="Calibri"/>
              </a:rPr>
              <a:t>Scarleteen</a:t>
            </a:r>
            <a:r>
              <a:rPr lang="en-US" sz="3600" b="1" dirty="0" smtClean="0">
                <a:solidFill>
                  <a:srgbClr val="000000"/>
                </a:solidFill>
                <a:latin typeface="Calibri"/>
                <a:ea typeface="Calibri"/>
                <a:cs typeface="Calibri"/>
              </a:rPr>
              <a:t>: </a:t>
            </a:r>
            <a:r>
              <a:rPr lang="en-US" sz="2000" b="1" u="sng" dirty="0" smtClean="0">
                <a:solidFill>
                  <a:srgbClr val="FFFFFF"/>
                </a:solidFill>
                <a:latin typeface="Calibri"/>
                <a:ea typeface="Calibri"/>
                <a:hlinkClick r:id="rId5"/>
              </a:rPr>
              <a:t>http://</a:t>
            </a:r>
            <a:r>
              <a:rPr lang="en-US" sz="2000" b="1" u="sng" dirty="0" smtClean="0">
                <a:solidFill>
                  <a:srgbClr val="FFFFFF"/>
                </a:solidFill>
                <a:latin typeface="Calibri"/>
                <a:ea typeface="Calibri"/>
                <a:cs typeface="Calibri"/>
                <a:hlinkClick r:id="rId5"/>
              </a:rPr>
              <a:t>www.scarleteen.com</a:t>
            </a:r>
            <a:r>
              <a:rPr lang="en-US" sz="2000" b="1" dirty="0" smtClean="0">
                <a:solidFill>
                  <a:srgbClr val="FFFFFF"/>
                </a:solidFill>
                <a:latin typeface="Calibri"/>
                <a:ea typeface="Calibri"/>
              </a:rPr>
              <a:t> </a:t>
            </a:r>
            <a:endParaRPr lang="en-US" dirty="0" smtClean="0">
              <a:solidFill>
                <a:srgbClr val="000000"/>
              </a:solidFill>
              <a:latin typeface="Times New Roman"/>
              <a:ea typeface="Calibri"/>
            </a:endParaRPr>
          </a:p>
          <a:p>
            <a:pPr>
              <a:spcBef>
                <a:spcPts val="1200"/>
              </a:spcBef>
              <a:spcAft>
                <a:spcPts val="1200"/>
              </a:spcAft>
            </a:pPr>
            <a:r>
              <a:rPr lang="en-US" sz="2800" dirty="0" smtClean="0">
                <a:solidFill>
                  <a:srgbClr val="000000"/>
                </a:solidFill>
                <a:latin typeface="Calibri"/>
                <a:ea typeface="Times New Roman"/>
              </a:rPr>
              <a:t>To ask </a:t>
            </a:r>
            <a:r>
              <a:rPr lang="en-US" sz="2800" dirty="0" err="1" smtClean="0">
                <a:solidFill>
                  <a:srgbClr val="000000"/>
                </a:solidFill>
                <a:latin typeface="Calibri"/>
                <a:ea typeface="Times New Roman"/>
              </a:rPr>
              <a:t>Scarleteen</a:t>
            </a:r>
            <a:r>
              <a:rPr lang="en-US" sz="2800" dirty="0" smtClean="0">
                <a:solidFill>
                  <a:srgbClr val="000000"/>
                </a:solidFill>
                <a:latin typeface="Calibri"/>
                <a:ea typeface="Times New Roman"/>
              </a:rPr>
              <a:t> a question, just text 66746 and start your question with the keyword: ASKST. </a:t>
            </a:r>
          </a:p>
          <a:p>
            <a:pPr marL="342900" lvl="0" indent="-342900">
              <a:spcAft>
                <a:spcPts val="1200"/>
              </a:spcAft>
              <a:buFont typeface="Symbol"/>
              <a:buChar char=""/>
            </a:pPr>
            <a:r>
              <a:rPr lang="en-US" dirty="0" smtClean="0">
                <a:solidFill>
                  <a:srgbClr val="000000"/>
                </a:solidFill>
                <a:latin typeface="Calibri"/>
                <a:ea typeface="Calibri"/>
              </a:rPr>
              <a:t>Questions about your body, birth control, sexually transmitted infections, your relationships, gender identity or sexual identity, your rights as a young person.</a:t>
            </a:r>
            <a:endParaRPr lang="en-US" sz="2000" dirty="0" smtClean="0">
              <a:solidFill>
                <a:srgbClr val="000000"/>
              </a:solidFill>
              <a:latin typeface="Times New Roman"/>
              <a:ea typeface="Calibri"/>
            </a:endParaRPr>
          </a:p>
          <a:p>
            <a:pPr marL="342900" lvl="0" indent="-342900">
              <a:spcAft>
                <a:spcPts val="1200"/>
              </a:spcAft>
              <a:buFont typeface="Symbol"/>
              <a:buChar char=""/>
            </a:pPr>
            <a:r>
              <a:rPr lang="en-US" dirty="0" smtClean="0">
                <a:solidFill>
                  <a:srgbClr val="000000"/>
                </a:solidFill>
                <a:latin typeface="Calibri"/>
                <a:ea typeface="Calibri"/>
              </a:rPr>
              <a:t>Help finding a sexual health clinic, a rape or abuse crisis center or hotline, emergency contraception , or help with any kind of harassment or bullying.</a:t>
            </a:r>
            <a:endParaRPr lang="en-US" sz="2000" dirty="0" smtClean="0">
              <a:solidFill>
                <a:srgbClr val="000000"/>
              </a:solidFill>
              <a:latin typeface="Times New Roman"/>
              <a:ea typeface="Calibri"/>
            </a:endParaRPr>
          </a:p>
          <a:p>
            <a:pPr marL="342900" lvl="0" indent="-342900">
              <a:spcAft>
                <a:spcPts val="1200"/>
              </a:spcAft>
              <a:buFont typeface="Symbol"/>
              <a:buChar char=""/>
            </a:pPr>
            <a:r>
              <a:rPr lang="en-US" dirty="0" smtClean="0">
                <a:solidFill>
                  <a:srgbClr val="000000"/>
                </a:solidFill>
                <a:latin typeface="Calibri"/>
                <a:ea typeface="Calibri"/>
              </a:rPr>
              <a:t>For helping out a friend. </a:t>
            </a:r>
            <a:endParaRPr lang="en-US" sz="2000" dirty="0">
              <a:solidFill>
                <a:srgbClr val="000000"/>
              </a:solidFill>
              <a:latin typeface="Times New Roman"/>
              <a:ea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2050" name="Picture 2"/>
          <p:cNvPicPr>
            <a:picLocks noChangeAspect="1" noChangeArrowheads="1"/>
          </p:cNvPicPr>
          <p:nvPr/>
        </p:nvPicPr>
        <p:blipFill>
          <a:blip r:embed="rId4" cstate="print"/>
          <a:srcRect/>
          <a:stretch>
            <a:fillRect/>
          </a:stretch>
        </p:blipFill>
        <p:spPr bwMode="auto">
          <a:xfrm>
            <a:off x="457200" y="304800"/>
            <a:ext cx="8229600" cy="6172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 name="Rectangle 1"/>
          <p:cNvSpPr/>
          <p:nvPr/>
        </p:nvSpPr>
        <p:spPr>
          <a:xfrm>
            <a:off x="228600" y="228600"/>
            <a:ext cx="7999306" cy="584775"/>
          </a:xfrm>
          <a:prstGeom prst="rect">
            <a:avLst/>
          </a:prstGeom>
        </p:spPr>
        <p:txBody>
          <a:bodyPr wrap="none">
            <a:spAutoFit/>
          </a:bodyPr>
          <a:lstStyle/>
          <a:p>
            <a:r>
              <a:rPr lang="en-US" sz="3200" b="1" dirty="0" smtClean="0">
                <a:solidFill>
                  <a:schemeClr val="bg1"/>
                </a:solidFill>
              </a:rPr>
              <a:t>Sex Degrees of Separation Calculator</a:t>
            </a:r>
            <a:endParaRPr lang="en-US" sz="3200" b="1" dirty="0">
              <a:solidFill>
                <a:schemeClr val="bg1"/>
              </a:solidFill>
            </a:endParaRPr>
          </a:p>
        </p:txBody>
      </p:sp>
      <p:sp>
        <p:nvSpPr>
          <p:cNvPr id="3" name="Rectangle 2"/>
          <p:cNvSpPr/>
          <p:nvPr/>
        </p:nvSpPr>
        <p:spPr>
          <a:xfrm>
            <a:off x="0" y="6167735"/>
            <a:ext cx="9144000" cy="461665"/>
          </a:xfrm>
          <a:prstGeom prst="rect">
            <a:avLst/>
          </a:prstGeom>
        </p:spPr>
        <p:txBody>
          <a:bodyPr wrap="square">
            <a:spAutoFit/>
          </a:bodyPr>
          <a:lstStyle/>
          <a:p>
            <a:pPr algn="ctr"/>
            <a:r>
              <a:rPr lang="en-US" sz="2400" dirty="0" smtClean="0">
                <a:solidFill>
                  <a:schemeClr val="bg1"/>
                </a:solidFill>
              </a:rPr>
              <a:t>http://calculators.lloydspharmacy.com/SexDegrees/</a:t>
            </a:r>
            <a:endParaRPr lang="en-US" sz="2400" dirty="0">
              <a:solidFill>
                <a:schemeClr val="bg1"/>
              </a:solidFill>
            </a:endParaRPr>
          </a:p>
        </p:txBody>
      </p:sp>
      <p:pic>
        <p:nvPicPr>
          <p:cNvPr id="153602" name="Picture 2"/>
          <p:cNvPicPr>
            <a:picLocks noChangeAspect="1" noChangeArrowheads="1"/>
          </p:cNvPicPr>
          <p:nvPr/>
        </p:nvPicPr>
        <p:blipFill>
          <a:blip r:embed="rId4" cstate="print"/>
          <a:srcRect l="20000" t="28952" r="48096" b="8571"/>
          <a:stretch>
            <a:fillRect/>
          </a:stretch>
        </p:blipFill>
        <p:spPr bwMode="auto">
          <a:xfrm>
            <a:off x="5105400" y="999479"/>
            <a:ext cx="4038600" cy="4942764"/>
          </a:xfrm>
          <a:prstGeom prst="rect">
            <a:avLst/>
          </a:prstGeom>
          <a:noFill/>
          <a:ln w="12700">
            <a:solidFill>
              <a:schemeClr val="bg1"/>
            </a:solidFill>
            <a:miter lim="800000"/>
            <a:headEnd/>
            <a:tailEnd/>
          </a:ln>
        </p:spPr>
      </p:pic>
      <p:pic>
        <p:nvPicPr>
          <p:cNvPr id="153603" name="Picture 3"/>
          <p:cNvPicPr>
            <a:picLocks noChangeAspect="1" noChangeArrowheads="1"/>
          </p:cNvPicPr>
          <p:nvPr/>
        </p:nvPicPr>
        <p:blipFill>
          <a:blip r:embed="rId5" cstate="print"/>
          <a:srcRect l="20000" t="36285" r="48095" b="15100"/>
          <a:stretch>
            <a:fillRect/>
          </a:stretch>
        </p:blipFill>
        <p:spPr bwMode="auto">
          <a:xfrm>
            <a:off x="-1584" y="990600"/>
            <a:ext cx="5200940" cy="4953000"/>
          </a:xfrm>
          <a:prstGeom prst="rect">
            <a:avLst/>
          </a:prstGeom>
          <a:noFill/>
          <a:ln w="9525">
            <a:noFill/>
            <a:miter lim="800000"/>
            <a:headEnd/>
            <a:tailEnd/>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1026" name="Picture 2"/>
          <p:cNvPicPr>
            <a:picLocks noChangeAspect="1" noChangeArrowheads="1"/>
          </p:cNvPicPr>
          <p:nvPr/>
        </p:nvPicPr>
        <p:blipFill>
          <a:blip r:embed="rId4" cstate="print"/>
          <a:srcRect t="1333"/>
          <a:stretch>
            <a:fillRect/>
          </a:stretch>
        </p:blipFill>
        <p:spPr bwMode="auto">
          <a:xfrm>
            <a:off x="304799" y="228600"/>
            <a:ext cx="8325365" cy="5867400"/>
          </a:xfrm>
          <a:prstGeom prst="rect">
            <a:avLst/>
          </a:prstGeom>
          <a:noFill/>
          <a:ln w="9525">
            <a:noFill/>
            <a:miter lim="800000"/>
            <a:headEnd/>
            <a:tailEnd/>
          </a:ln>
        </p:spPr>
      </p:pic>
      <p:sp>
        <p:nvSpPr>
          <p:cNvPr id="6" name="TextBox 5"/>
          <p:cNvSpPr txBox="1"/>
          <p:nvPr/>
        </p:nvSpPr>
        <p:spPr>
          <a:xfrm>
            <a:off x="381000" y="6182380"/>
            <a:ext cx="8229600" cy="523220"/>
          </a:xfrm>
          <a:prstGeom prst="rect">
            <a:avLst/>
          </a:prstGeom>
          <a:noFill/>
        </p:spPr>
        <p:txBody>
          <a:bodyPr wrap="square" rtlCol="0">
            <a:spAutoFit/>
          </a:bodyPr>
          <a:lstStyle/>
          <a:p>
            <a:pPr algn="ctr"/>
            <a:r>
              <a:rPr lang="en-US" sz="2800" dirty="0" smtClean="0">
                <a:solidFill>
                  <a:schemeClr val="bg1"/>
                </a:solidFill>
              </a:rPr>
              <a:t>http://www.gettested.com.au</a:t>
            </a:r>
            <a:endParaRPr lang="en-US" sz="28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t="4571" r="45238" b="10857"/>
          <a:stretch>
            <a:fillRect/>
          </a:stretch>
        </p:blipFill>
        <p:spPr bwMode="auto">
          <a:xfrm>
            <a:off x="0" y="13252"/>
            <a:ext cx="9144000" cy="8825948"/>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t="16762" r="44762"/>
          <a:stretch>
            <a:fillRect/>
          </a:stretch>
        </p:blipFill>
        <p:spPr bwMode="auto">
          <a:xfrm>
            <a:off x="0" y="439615"/>
            <a:ext cx="9144000" cy="8611913"/>
          </a:xfrm>
          <a:prstGeom prst="rect">
            <a:avLst/>
          </a:prstGeom>
          <a:noFill/>
          <a:ln w="9525">
            <a:noFill/>
            <a:miter lim="800000"/>
            <a:headEnd/>
            <a:tailEnd/>
          </a:ln>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l="20952" t="13714" r="16189"/>
          <a:stretch>
            <a:fillRect/>
          </a:stretch>
        </p:blipFill>
        <p:spPr bwMode="auto">
          <a:xfrm>
            <a:off x="-914400" y="0"/>
            <a:ext cx="10058400" cy="8629650"/>
          </a:xfrm>
          <a:prstGeom prst="rect">
            <a:avLst/>
          </a:prstGeom>
          <a:noFill/>
          <a:ln w="9525">
            <a:noFill/>
            <a:miter lim="800000"/>
            <a:headEnd/>
            <a:tailEnd/>
          </a:ln>
          <a:effectLst/>
        </p:spPr>
      </p:pic>
      <p:pic>
        <p:nvPicPr>
          <p:cNvPr id="344067" name="Picture 3"/>
          <p:cNvPicPr>
            <a:picLocks noChangeAspect="1" noChangeArrowheads="1"/>
          </p:cNvPicPr>
          <p:nvPr/>
        </p:nvPicPr>
        <p:blipFill>
          <a:blip r:embed="rId5" cstate="print"/>
          <a:srcRect/>
          <a:stretch>
            <a:fillRect/>
          </a:stretch>
        </p:blipFill>
        <p:spPr bwMode="auto">
          <a:xfrm>
            <a:off x="5943600" y="2743200"/>
            <a:ext cx="2895600" cy="3763720"/>
          </a:xfrm>
          <a:prstGeom prst="rect">
            <a:avLst/>
          </a:prstGeom>
          <a:noFill/>
          <a:ln w="3175">
            <a:solidFill>
              <a:schemeClr val="tx1"/>
            </a:solidFill>
            <a:miter lim="800000"/>
            <a:headEnd/>
            <a:tailEnd/>
          </a:ln>
          <a:effectLst/>
        </p:spPr>
      </p:pic>
      <p:sp>
        <p:nvSpPr>
          <p:cNvPr id="4" name="TextBox 3"/>
          <p:cNvSpPr txBox="1"/>
          <p:nvPr/>
        </p:nvSpPr>
        <p:spPr>
          <a:xfrm>
            <a:off x="7162800" y="381000"/>
            <a:ext cx="1752600" cy="1938992"/>
          </a:xfrm>
          <a:prstGeom prst="rect">
            <a:avLst/>
          </a:prstGeom>
          <a:solidFill>
            <a:schemeClr val="tx1"/>
          </a:solidFill>
        </p:spPr>
        <p:txBody>
          <a:bodyPr wrap="square" rtlCol="0">
            <a:spAutoFit/>
          </a:bodyPr>
          <a:lstStyle/>
          <a:p>
            <a:r>
              <a:rPr lang="en-US" sz="2400" b="1" dirty="0" smtClean="0">
                <a:ln>
                  <a:solidFill>
                    <a:schemeClr val="tx2">
                      <a:lumMod val="75000"/>
                    </a:schemeClr>
                  </a:solidFill>
                </a:ln>
                <a:solidFill>
                  <a:schemeClr val="bg1"/>
                </a:solidFill>
              </a:rPr>
              <a:t>www.no </a:t>
            </a:r>
            <a:r>
              <a:rPr lang="en-US" sz="2400" b="1" dirty="0" err="1" smtClean="0">
                <a:ln>
                  <a:solidFill>
                    <a:schemeClr val="tx2">
                      <a:lumMod val="75000"/>
                    </a:schemeClr>
                  </a:solidFill>
                </a:ln>
                <a:solidFill>
                  <a:schemeClr val="bg1"/>
                </a:solidFill>
              </a:rPr>
              <a:t>placelike</a:t>
            </a:r>
            <a:r>
              <a:rPr lang="en-US" sz="2400" b="1" dirty="0" smtClean="0">
                <a:ln>
                  <a:solidFill>
                    <a:schemeClr val="tx2">
                      <a:lumMod val="75000"/>
                    </a:schemeClr>
                  </a:solidFill>
                </a:ln>
                <a:solidFill>
                  <a:schemeClr val="bg1"/>
                </a:solidFill>
              </a:rPr>
              <a:t> home.org/native </a:t>
            </a:r>
            <a:r>
              <a:rPr lang="en-US" sz="2400" b="1" dirty="0" err="1" smtClean="0">
                <a:ln>
                  <a:solidFill>
                    <a:schemeClr val="tx2">
                      <a:lumMod val="75000"/>
                    </a:schemeClr>
                  </a:solidFill>
                </a:ln>
                <a:solidFill>
                  <a:schemeClr val="bg1"/>
                </a:solidFill>
              </a:rPr>
              <a:t>american</a:t>
            </a:r>
            <a:endParaRPr lang="en-US" sz="2400" b="1" dirty="0">
              <a:ln>
                <a:solidFill>
                  <a:schemeClr val="tx2">
                    <a:lumMod val="75000"/>
                  </a:schemeClr>
                </a:solidFill>
              </a:ln>
              <a:solidFill>
                <a:schemeClr val="bg1"/>
              </a:solidFill>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7885113" cy="1524000"/>
          </a:xfrm>
        </p:spPr>
        <p:txBody>
          <a:bodyPr anchor="ctr"/>
          <a:lstStyle/>
          <a:p>
            <a:r>
              <a:rPr lang="en-US" sz="5400" dirty="0" smtClean="0"/>
              <a:t>Project Red Talon</a:t>
            </a:r>
            <a:endParaRPr lang="en-US" sz="5400" dirty="0"/>
          </a:p>
        </p:txBody>
      </p:sp>
      <p:sp>
        <p:nvSpPr>
          <p:cNvPr id="5" name="Text Placeholder 4"/>
          <p:cNvSpPr>
            <a:spLocks noGrp="1"/>
          </p:cNvSpPr>
          <p:nvPr>
            <p:ph type="body" idx="1"/>
          </p:nvPr>
        </p:nvSpPr>
        <p:spPr>
          <a:xfrm>
            <a:off x="1368426" y="2743200"/>
            <a:ext cx="6480174" cy="1673225"/>
          </a:xfrm>
        </p:spPr>
        <p:txBody>
          <a:bodyPr>
            <a:noAutofit/>
          </a:bodyPr>
          <a:lstStyle/>
          <a:p>
            <a:pPr>
              <a:lnSpc>
                <a:spcPct val="200000"/>
              </a:lnSpc>
            </a:pPr>
            <a:r>
              <a:rPr lang="en-US" sz="5400" dirty="0" smtClean="0"/>
              <a:t>What’s Next?</a:t>
            </a:r>
            <a:endParaRPr lang="en-US" sz="5400"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srcRect/>
          <a:stretch>
            <a:fillRect/>
          </a:stretch>
        </p:blipFill>
        <p:spPr bwMode="auto">
          <a:xfrm>
            <a:off x="1109491" y="1"/>
            <a:ext cx="6891509" cy="6858000"/>
          </a:xfrm>
          <a:prstGeom prst="rect">
            <a:avLst/>
          </a:prstGeom>
          <a:noFill/>
          <a:ln w="9525">
            <a:noFill/>
            <a:miter lim="800000"/>
            <a:headEnd/>
            <a:tailEnd/>
          </a:ln>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4" cstate="print"/>
          <a:srcRect l="28095" t="13714" r="29047" b="35238"/>
          <a:stretch>
            <a:fillRect/>
          </a:stretch>
        </p:blipFill>
        <p:spPr bwMode="auto">
          <a:xfrm>
            <a:off x="1143000" y="1752600"/>
            <a:ext cx="6858000" cy="5105400"/>
          </a:xfrm>
          <a:prstGeom prst="rect">
            <a:avLst/>
          </a:prstGeom>
          <a:noFill/>
          <a:ln w="9525">
            <a:noFill/>
            <a:miter lim="800000"/>
            <a:headEnd/>
            <a:tailEnd/>
          </a:ln>
          <a:effectLst/>
        </p:spPr>
      </p:pic>
      <p:sp>
        <p:nvSpPr>
          <p:cNvPr id="5" name="TextBox 4"/>
          <p:cNvSpPr txBox="1"/>
          <p:nvPr/>
        </p:nvSpPr>
        <p:spPr>
          <a:xfrm>
            <a:off x="0" y="228600"/>
            <a:ext cx="9144000" cy="1107996"/>
          </a:xfrm>
          <a:prstGeom prst="rect">
            <a:avLst/>
          </a:prstGeom>
          <a:noFill/>
        </p:spPr>
        <p:txBody>
          <a:bodyPr wrap="square" rtlCol="0">
            <a:spAutoFit/>
          </a:bodyPr>
          <a:lstStyle/>
          <a:p>
            <a:pPr algn="ctr"/>
            <a:r>
              <a:rPr lang="en-US" sz="6600" dirty="0" smtClean="0">
                <a:solidFill>
                  <a:schemeClr val="bg1"/>
                </a:solidFill>
              </a:rPr>
              <a:t>www.nnaapc.org</a:t>
            </a:r>
            <a:endParaRPr lang="en-US" sz="6600" dirty="0">
              <a:solidFill>
                <a:schemeClr val="bg1"/>
              </a:solidFill>
            </a:endParaRPr>
          </a:p>
        </p:txBody>
      </p:sp>
      <p:pic>
        <p:nvPicPr>
          <p:cNvPr id="6" name="Picture 2"/>
          <p:cNvPicPr>
            <a:picLocks noChangeAspect="1" noChangeArrowheads="1"/>
          </p:cNvPicPr>
          <p:nvPr/>
        </p:nvPicPr>
        <p:blipFill>
          <a:blip r:embed="rId4" cstate="print"/>
          <a:srcRect l="40477" t="61714" r="40182" b="8572"/>
          <a:stretch>
            <a:fillRect/>
          </a:stretch>
        </p:blipFill>
        <p:spPr bwMode="auto">
          <a:xfrm>
            <a:off x="152400" y="3886200"/>
            <a:ext cx="2971800" cy="2971800"/>
          </a:xfrm>
          <a:prstGeom prst="ellipse">
            <a:avLst/>
          </a:prstGeom>
          <a:ln>
            <a:noFill/>
          </a:ln>
          <a:effectLst>
            <a:softEdge rad="112500"/>
          </a:effectLst>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8613" y="762000"/>
            <a:ext cx="9040997" cy="5181600"/>
          </a:xfrm>
          <a:prstGeom prst="rect">
            <a:avLst/>
          </a:prstGeom>
          <a:noFill/>
          <a:ln w="9525">
            <a:noFill/>
            <a:miter lim="800000"/>
            <a:headEnd/>
            <a:tailEnd/>
          </a:ln>
          <a:effectLst/>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srcRect/>
          <a:stretch>
            <a:fillRect/>
          </a:stretch>
        </p:blipFill>
        <p:spPr bwMode="auto">
          <a:xfrm>
            <a:off x="0" y="188607"/>
            <a:ext cx="9177370" cy="6499237"/>
          </a:xfrm>
          <a:prstGeom prst="rect">
            <a:avLst/>
          </a:prstGeom>
          <a:noFill/>
          <a:ln w="9525">
            <a:noFill/>
            <a:miter lim="800000"/>
            <a:headEnd/>
            <a:tailEnd/>
          </a:ln>
          <a:effectLst/>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cstate="print"/>
          <a:srcRect/>
          <a:stretch>
            <a:fillRect/>
          </a:stretch>
        </p:blipFill>
        <p:spPr bwMode="auto">
          <a:xfrm>
            <a:off x="1981200" y="-1"/>
            <a:ext cx="4953000" cy="6988949"/>
          </a:xfrm>
          <a:prstGeom prst="rect">
            <a:avLst/>
          </a:prstGeom>
          <a:noFill/>
          <a:ln w="9525">
            <a:noFill/>
            <a:miter lim="800000"/>
            <a:headEnd/>
            <a:tailEnd/>
          </a:ln>
          <a:effec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solidFill>
              </a:rPr>
              <a:t>Project Red Talon:</a:t>
            </a:r>
            <a:r>
              <a:rPr lang="en-US" sz="3600" dirty="0" smtClean="0"/>
              <a:t> Four Objectives</a:t>
            </a:r>
            <a:endParaRPr lang="en-US" sz="3600" dirty="0"/>
          </a:p>
        </p:txBody>
      </p:sp>
      <p:sp>
        <p:nvSpPr>
          <p:cNvPr id="10" name="AutoShape 2"/>
          <p:cNvSpPr>
            <a:spLocks noChangeArrowheads="1"/>
          </p:cNvSpPr>
          <p:nvPr/>
        </p:nvSpPr>
        <p:spPr bwMode="auto">
          <a:xfrm>
            <a:off x="381000" y="1329384"/>
            <a:ext cx="8305800" cy="4787900"/>
          </a:xfrm>
          <a:prstGeom prst="roundRect">
            <a:avLst>
              <a:gd name="adj" fmla="val 3051"/>
            </a:avLst>
          </a:prstGeom>
          <a:solidFill>
            <a:schemeClr val="bg1"/>
          </a:solidFill>
          <a:ln w="38100">
            <a:solidFill>
              <a:srgbClr val="C0C0C0">
                <a:alpha val="39999"/>
              </a:srgbClr>
            </a:solidFill>
            <a:round/>
            <a:headEnd/>
            <a:tailEnd/>
          </a:ln>
        </p:spPr>
        <p:txBody>
          <a:bodyPr wrap="none" anchor="ctr"/>
          <a:lstStyle/>
          <a:p>
            <a:endParaRPr lang="en-US"/>
          </a:p>
        </p:txBody>
      </p:sp>
      <p:sp>
        <p:nvSpPr>
          <p:cNvPr id="15" name="Rectangle 3"/>
          <p:cNvSpPr>
            <a:spLocks noChangeArrowheads="1"/>
          </p:cNvSpPr>
          <p:nvPr/>
        </p:nvSpPr>
        <p:spPr bwMode="auto">
          <a:xfrm>
            <a:off x="381000" y="2046934"/>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6" name="Rectangle 4"/>
          <p:cNvSpPr>
            <a:spLocks noChangeArrowheads="1"/>
          </p:cNvSpPr>
          <p:nvPr/>
        </p:nvSpPr>
        <p:spPr bwMode="auto">
          <a:xfrm>
            <a:off x="6219825" y="2046934"/>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7" name="Rectangle 5"/>
          <p:cNvSpPr>
            <a:spLocks noChangeArrowheads="1"/>
          </p:cNvSpPr>
          <p:nvPr/>
        </p:nvSpPr>
        <p:spPr bwMode="auto">
          <a:xfrm>
            <a:off x="381000" y="4513909"/>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8" name="Rectangle 6"/>
          <p:cNvSpPr>
            <a:spLocks noChangeArrowheads="1"/>
          </p:cNvSpPr>
          <p:nvPr/>
        </p:nvSpPr>
        <p:spPr bwMode="auto">
          <a:xfrm>
            <a:off x="6219825" y="4513909"/>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9" name="Oval 8"/>
          <p:cNvSpPr>
            <a:spLocks noChangeArrowheads="1"/>
          </p:cNvSpPr>
          <p:nvPr/>
        </p:nvSpPr>
        <p:spPr bwMode="auto">
          <a:xfrm>
            <a:off x="2233613" y="1499247"/>
            <a:ext cx="4749800" cy="4740275"/>
          </a:xfrm>
          <a:prstGeom prst="ellipse">
            <a:avLst/>
          </a:prstGeom>
          <a:gradFill rotWithShape="1">
            <a:gsLst>
              <a:gs pos="0">
                <a:srgbClr val="DBDBDD">
                  <a:alpha val="57999"/>
                </a:srgbClr>
              </a:gs>
              <a:gs pos="100000">
                <a:srgbClr val="000000">
                  <a:alpha val="0"/>
                </a:srgbClr>
              </a:gs>
            </a:gsLst>
            <a:lin ang="5400000" scaled="1"/>
          </a:gradFill>
          <a:ln w="9525" algn="ctr">
            <a:noFill/>
            <a:round/>
            <a:headEnd/>
            <a:tailEnd/>
          </a:ln>
        </p:spPr>
        <p:txBody>
          <a:bodyPr lIns="82124" tIns="41061" rIns="82124" bIns="41061" anchor="ctr">
            <a:spAutoFit/>
          </a:bodyPr>
          <a:lstStyle/>
          <a:p>
            <a:endParaRPr lang="en-US"/>
          </a:p>
        </p:txBody>
      </p:sp>
      <p:sp>
        <p:nvSpPr>
          <p:cNvPr id="21" name="Oval 10"/>
          <p:cNvSpPr>
            <a:spLocks noChangeArrowheads="1"/>
          </p:cNvSpPr>
          <p:nvPr/>
        </p:nvSpPr>
        <p:spPr bwMode="auto">
          <a:xfrm>
            <a:off x="3302000" y="5729934"/>
            <a:ext cx="2578100" cy="203200"/>
          </a:xfrm>
          <a:prstGeom prst="ellipse">
            <a:avLst/>
          </a:prstGeom>
          <a:gradFill rotWithShape="1">
            <a:gsLst>
              <a:gs pos="0">
                <a:schemeClr val="tx1">
                  <a:alpha val="35001"/>
                </a:schemeClr>
              </a:gs>
              <a:gs pos="100000">
                <a:schemeClr val="bg1">
                  <a:alpha val="0"/>
                </a:schemeClr>
              </a:gs>
            </a:gsLst>
            <a:path path="shape">
              <a:fillToRect l="50000" t="50000" r="50000" b="50000"/>
            </a:path>
          </a:gradFill>
          <a:ln w="9525" algn="ctr">
            <a:noFill/>
            <a:round/>
            <a:headEnd/>
            <a:tailEnd/>
          </a:ln>
        </p:spPr>
        <p:txBody>
          <a:bodyPr wrap="none" lIns="73025" tIns="36511" rIns="73025" bIns="36511" anchor="ctr"/>
          <a:lstStyle/>
          <a:p>
            <a:endParaRPr lang="en-US"/>
          </a:p>
        </p:txBody>
      </p:sp>
      <p:grpSp>
        <p:nvGrpSpPr>
          <p:cNvPr id="23" name="Group 12"/>
          <p:cNvGrpSpPr>
            <a:grpSpLocks/>
          </p:cNvGrpSpPr>
          <p:nvPr/>
        </p:nvGrpSpPr>
        <p:grpSpPr bwMode="auto">
          <a:xfrm>
            <a:off x="2740025" y="2029472"/>
            <a:ext cx="3721100" cy="3711575"/>
            <a:chOff x="6021" y="2887"/>
            <a:chExt cx="988" cy="985"/>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grpSpPr>
        <p:sp>
          <p:nvSpPr>
            <p:cNvPr id="25" name="Oval 13"/>
            <p:cNvSpPr>
              <a:spLocks noChangeArrowheads="1"/>
            </p:cNvSpPr>
            <p:nvPr/>
          </p:nvSpPr>
          <p:spPr bwMode="auto">
            <a:xfrm>
              <a:off x="6021" y="2887"/>
              <a:ext cx="988" cy="985"/>
            </a:xfrm>
            <a:prstGeom prst="ellipse">
              <a:avLst/>
            </a:prstGeom>
            <a:grpFill/>
            <a:ln w="25400" algn="ctr">
              <a:noFill/>
              <a:round/>
              <a:headEnd/>
              <a:tailEnd/>
            </a:ln>
          </p:spPr>
          <p:txBody>
            <a:bodyPr wrap="none" lIns="73025" tIns="36511" rIns="73025" bIns="36511" anchor="ctr"/>
            <a:lstStyle/>
            <a:p>
              <a:endParaRPr lang="en-US"/>
            </a:p>
          </p:txBody>
        </p:sp>
        <p:sp>
          <p:nvSpPr>
            <p:cNvPr id="26" name="Oval 14"/>
            <p:cNvSpPr>
              <a:spLocks noChangeArrowheads="1"/>
            </p:cNvSpPr>
            <p:nvPr/>
          </p:nvSpPr>
          <p:spPr bwMode="auto">
            <a:xfrm rot="10800000">
              <a:off x="6045" y="2910"/>
              <a:ext cx="940" cy="938"/>
            </a:xfrm>
            <a:prstGeom prst="ellipse">
              <a:avLst/>
            </a:prstGeom>
            <a:grpFill/>
            <a:ln w="25400" algn="ctr">
              <a:noFill/>
              <a:round/>
              <a:headEnd/>
              <a:tailEnd/>
            </a:ln>
          </p:spPr>
          <p:txBody>
            <a:bodyPr wrap="none" lIns="73025" tIns="36511" rIns="73025" bIns="36511" anchor="ctr"/>
            <a:lstStyle/>
            <a:p>
              <a:endParaRPr lang="en-US"/>
            </a:p>
          </p:txBody>
        </p:sp>
      </p:grpSp>
      <p:grpSp>
        <p:nvGrpSpPr>
          <p:cNvPr id="63" name="Group 62"/>
          <p:cNvGrpSpPr/>
          <p:nvPr/>
        </p:nvGrpSpPr>
        <p:grpSpPr>
          <a:xfrm>
            <a:off x="5483225" y="4164659"/>
            <a:ext cx="1911350" cy="1911350"/>
            <a:chOff x="5483225" y="4143375"/>
            <a:chExt cx="1911350" cy="1911350"/>
          </a:xfrm>
        </p:grpSpPr>
        <p:pic>
          <p:nvPicPr>
            <p:cNvPr id="43"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44"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45" name="Group 34"/>
            <p:cNvGrpSpPr>
              <a:grpSpLocks/>
            </p:cNvGrpSpPr>
            <p:nvPr/>
          </p:nvGrpSpPr>
          <p:grpSpPr bwMode="auto">
            <a:xfrm>
              <a:off x="5640204" y="4402132"/>
              <a:ext cx="1400737" cy="1395562"/>
              <a:chOff x="6021" y="2887"/>
              <a:chExt cx="988" cy="985"/>
            </a:xfrm>
          </p:grpSpPr>
          <p:sp>
            <p:nvSpPr>
              <p:cNvPr id="46"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47"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sp>
        <p:nvSpPr>
          <p:cNvPr id="56" name="Text Box 45"/>
          <p:cNvSpPr txBox="1">
            <a:spLocks noChangeArrowheads="1"/>
          </p:cNvSpPr>
          <p:nvPr/>
        </p:nvSpPr>
        <p:spPr bwMode="auto">
          <a:xfrm>
            <a:off x="381000" y="2182043"/>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Increase Capacity to Prevent STDs</a:t>
            </a:r>
            <a:endParaRPr lang="en-US" dirty="0">
              <a:solidFill>
                <a:schemeClr val="tx1"/>
              </a:solidFill>
              <a:ea typeface="ＭＳ Ｐゴシック" charset="-128"/>
            </a:endParaRPr>
          </a:p>
        </p:txBody>
      </p:sp>
      <p:sp>
        <p:nvSpPr>
          <p:cNvPr id="57" name="Text Box 46"/>
          <p:cNvSpPr txBox="1">
            <a:spLocks noChangeArrowheads="1"/>
          </p:cNvSpPr>
          <p:nvPr/>
        </p:nvSpPr>
        <p:spPr bwMode="auto">
          <a:xfrm>
            <a:off x="7010400" y="2154884"/>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Increase Awareness about STDs</a:t>
            </a:r>
            <a:endParaRPr lang="en-US" dirty="0">
              <a:solidFill>
                <a:schemeClr val="tx1"/>
              </a:solidFill>
              <a:ea typeface="ＭＳ Ｐゴシック" charset="-128"/>
            </a:endParaRPr>
          </a:p>
        </p:txBody>
      </p:sp>
      <p:sp>
        <p:nvSpPr>
          <p:cNvPr id="58" name="Text Box 47"/>
          <p:cNvSpPr txBox="1">
            <a:spLocks noChangeArrowheads="1"/>
          </p:cNvSpPr>
          <p:nvPr/>
        </p:nvSpPr>
        <p:spPr bwMode="auto">
          <a:xfrm flipH="1">
            <a:off x="331959" y="4615289"/>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Improve AI/AN Representation</a:t>
            </a:r>
            <a:endParaRPr lang="en-US" dirty="0">
              <a:solidFill>
                <a:schemeClr val="tx1"/>
              </a:solidFill>
              <a:ea typeface="ＭＳ Ｐゴシック" charset="-128"/>
            </a:endParaRPr>
          </a:p>
        </p:txBody>
      </p:sp>
      <p:sp>
        <p:nvSpPr>
          <p:cNvPr id="59" name="Text Box 48"/>
          <p:cNvSpPr txBox="1">
            <a:spLocks noChangeArrowheads="1"/>
          </p:cNvSpPr>
          <p:nvPr/>
        </p:nvSpPr>
        <p:spPr bwMode="auto">
          <a:xfrm flipH="1">
            <a:off x="7086600" y="4620443"/>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Improve Testing &amp; Treatment</a:t>
            </a:r>
            <a:endParaRPr lang="en-US" dirty="0">
              <a:solidFill>
                <a:schemeClr val="tx1"/>
              </a:solidFill>
              <a:ea typeface="ＭＳ Ｐゴシック" charset="-128"/>
            </a:endParaRPr>
          </a:p>
        </p:txBody>
      </p:sp>
      <p:grpSp>
        <p:nvGrpSpPr>
          <p:cNvPr id="62" name="Group 61"/>
          <p:cNvGrpSpPr/>
          <p:nvPr/>
        </p:nvGrpSpPr>
        <p:grpSpPr>
          <a:xfrm>
            <a:off x="3456509" y="2638718"/>
            <a:ext cx="2331120" cy="2362200"/>
            <a:chOff x="3495289" y="2590800"/>
            <a:chExt cx="2331120" cy="2362200"/>
          </a:xfrm>
        </p:grpSpPr>
        <p:sp>
          <p:nvSpPr>
            <p:cNvPr id="14" name="Oval 13"/>
            <p:cNvSpPr/>
            <p:nvPr/>
          </p:nvSpPr>
          <p:spPr>
            <a:xfrm>
              <a:off x="3523306" y="2743200"/>
              <a:ext cx="2209800" cy="2209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T eagle clr clpd 3in.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495289" y="2590800"/>
              <a:ext cx="2331120" cy="2362200"/>
            </a:xfrm>
            <a:prstGeom prst="rect">
              <a:avLst/>
            </a:prstGeom>
            <a:noFill/>
            <a:ln>
              <a:noFill/>
            </a:ln>
          </p:spPr>
        </p:pic>
      </p:grpSp>
      <p:grpSp>
        <p:nvGrpSpPr>
          <p:cNvPr id="64" name="Group 63"/>
          <p:cNvGrpSpPr/>
          <p:nvPr/>
        </p:nvGrpSpPr>
        <p:grpSpPr>
          <a:xfrm>
            <a:off x="5410200" y="1615134"/>
            <a:ext cx="1911350" cy="1911350"/>
            <a:chOff x="5483225" y="4143375"/>
            <a:chExt cx="1911350" cy="1911350"/>
          </a:xfrm>
        </p:grpSpPr>
        <p:pic>
          <p:nvPicPr>
            <p:cNvPr id="65"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66"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67" name="Group 34"/>
            <p:cNvGrpSpPr>
              <a:grpSpLocks/>
            </p:cNvGrpSpPr>
            <p:nvPr/>
          </p:nvGrpSpPr>
          <p:grpSpPr bwMode="auto">
            <a:xfrm>
              <a:off x="5640204" y="4402132"/>
              <a:ext cx="1400737" cy="1395562"/>
              <a:chOff x="6021" y="2887"/>
              <a:chExt cx="988" cy="985"/>
            </a:xfrm>
          </p:grpSpPr>
          <p:sp>
            <p:nvSpPr>
              <p:cNvPr id="68"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69"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grpSp>
        <p:nvGrpSpPr>
          <p:cNvPr id="70" name="Group 69"/>
          <p:cNvGrpSpPr/>
          <p:nvPr/>
        </p:nvGrpSpPr>
        <p:grpSpPr>
          <a:xfrm>
            <a:off x="1981200" y="4136084"/>
            <a:ext cx="1911350" cy="1911350"/>
            <a:chOff x="5483225" y="4143375"/>
            <a:chExt cx="1911350" cy="1911350"/>
          </a:xfrm>
        </p:grpSpPr>
        <p:pic>
          <p:nvPicPr>
            <p:cNvPr id="71"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72"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73" name="Group 34"/>
            <p:cNvGrpSpPr>
              <a:grpSpLocks/>
            </p:cNvGrpSpPr>
            <p:nvPr/>
          </p:nvGrpSpPr>
          <p:grpSpPr bwMode="auto">
            <a:xfrm>
              <a:off x="5640204" y="4402132"/>
              <a:ext cx="1400737" cy="1395562"/>
              <a:chOff x="6021" y="2887"/>
              <a:chExt cx="988" cy="985"/>
            </a:xfrm>
          </p:grpSpPr>
          <p:sp>
            <p:nvSpPr>
              <p:cNvPr id="74"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75"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grpSp>
        <p:nvGrpSpPr>
          <p:cNvPr id="76" name="Group 75"/>
          <p:cNvGrpSpPr/>
          <p:nvPr/>
        </p:nvGrpSpPr>
        <p:grpSpPr>
          <a:xfrm>
            <a:off x="1981200" y="1621484"/>
            <a:ext cx="1911350" cy="1911350"/>
            <a:chOff x="5483225" y="4143375"/>
            <a:chExt cx="1911350" cy="1911350"/>
          </a:xfrm>
        </p:grpSpPr>
        <p:pic>
          <p:nvPicPr>
            <p:cNvPr id="77"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78"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79" name="Group 34"/>
            <p:cNvGrpSpPr>
              <a:grpSpLocks/>
            </p:cNvGrpSpPr>
            <p:nvPr/>
          </p:nvGrpSpPr>
          <p:grpSpPr bwMode="auto">
            <a:xfrm>
              <a:off x="5640204" y="4402132"/>
              <a:ext cx="1400737" cy="1395562"/>
              <a:chOff x="6021" y="2887"/>
              <a:chExt cx="988" cy="985"/>
            </a:xfrm>
          </p:grpSpPr>
          <p:sp>
            <p:nvSpPr>
              <p:cNvPr id="80"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81"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pic>
        <p:nvPicPr>
          <p:cNvPr id="1026" name="Picture 2" descr="C:\Documents and Settings\scraig\Local Settings\Temporary Internet Files\Content.IE5\ATUNA1IJ\MCBL01023_0000[1].wmf"/>
          <p:cNvPicPr>
            <a:picLocks noChangeAspect="1" noChangeArrowheads="1"/>
          </p:cNvPicPr>
          <p:nvPr/>
        </p:nvPicPr>
        <p:blipFill>
          <a:blip r:embed="rId6" cstate="print">
            <a:duotone>
              <a:prstClr val="black"/>
              <a:schemeClr val="tx1">
                <a:tint val="45000"/>
                <a:satMod val="400000"/>
              </a:schemeClr>
            </a:duotone>
          </a:blip>
          <a:srcRect l="12844" r="48623" b="18033"/>
          <a:stretch>
            <a:fillRect/>
          </a:stretch>
        </p:blipFill>
        <p:spPr bwMode="auto">
          <a:xfrm>
            <a:off x="5706122" y="2222206"/>
            <a:ext cx="11430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Documents and Settings\scraig\Local Settings\Temporary Internet Files\Content.IE5\ATUNA1IJ\MCj04246820000[1].wmf"/>
          <p:cNvPicPr>
            <a:picLocks noChangeAspect="1" noChangeArrowheads="1"/>
          </p:cNvPicPr>
          <p:nvPr/>
        </p:nvPicPr>
        <p:blipFill>
          <a:blip r:embed="rId7" cstate="print">
            <a:duotone>
              <a:prstClr val="black"/>
              <a:schemeClr val="tx1">
                <a:tint val="45000"/>
                <a:satMod val="400000"/>
              </a:schemeClr>
            </a:duotone>
          </a:blip>
          <a:srcRect/>
          <a:stretch>
            <a:fillRect/>
          </a:stretch>
        </p:blipFill>
        <p:spPr bwMode="auto">
          <a:xfrm>
            <a:off x="5894034" y="4667603"/>
            <a:ext cx="901452" cy="89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Documents and Settings\scraig\Local Settings\Temporary Internet Files\Content.IE5\2XCDIHAD\MCj04348050000[1].png"/>
          <p:cNvPicPr>
            <a:picLocks noChangeAspect="1" noChangeArrowheads="1"/>
          </p:cNvPicPr>
          <p:nvPr/>
        </p:nvPicPr>
        <p:blipFill>
          <a:blip r:embed="rId8" cstate="print">
            <a:duotone>
              <a:prstClr val="black"/>
              <a:schemeClr val="tx1">
                <a:tint val="45000"/>
                <a:satMod val="400000"/>
              </a:schemeClr>
            </a:duotone>
          </a:blip>
          <a:srcRect/>
          <a:stretch>
            <a:fillRect/>
          </a:stretch>
        </p:blipFill>
        <p:spPr bwMode="auto">
          <a:xfrm>
            <a:off x="2183166" y="1952918"/>
            <a:ext cx="1295286" cy="1295286"/>
          </a:xfrm>
          <a:prstGeom prst="rect">
            <a:avLst/>
          </a:prstGeom>
          <a:noFill/>
        </p:spPr>
      </p:pic>
      <p:pic>
        <p:nvPicPr>
          <p:cNvPr id="1029" name="Picture 5" descr="C:\Documents and Settings\scraig\Local Settings\Temporary Internet Files\Content.IE5\6TCFAPSX\MPj04332090000[1].jpg"/>
          <p:cNvPicPr>
            <a:picLocks noChangeAspect="1" noChangeArrowheads="1"/>
          </p:cNvPicPr>
          <p:nvPr/>
        </p:nvPicPr>
        <p:blipFill>
          <a:blip r:embed="rId9" cstate="print">
            <a:clrChange>
              <a:clrFrom>
                <a:srgbClr val="919191"/>
              </a:clrFrom>
              <a:clrTo>
                <a:srgbClr val="919191">
                  <a:alpha val="0"/>
                </a:srgbClr>
              </a:clrTo>
            </a:clrChange>
            <a:duotone>
              <a:prstClr val="black"/>
              <a:schemeClr val="bg1">
                <a:tint val="45000"/>
                <a:satMod val="400000"/>
              </a:schemeClr>
            </a:duotone>
          </a:blip>
          <a:srcRect l="44052" t="10318" r="16667" b="51526"/>
          <a:stretch>
            <a:fillRect/>
          </a:stretch>
        </p:blipFill>
        <p:spPr bwMode="auto">
          <a:xfrm>
            <a:off x="2339268" y="4707419"/>
            <a:ext cx="1013532" cy="767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sz="4800" dirty="0" smtClean="0"/>
          </a:p>
          <a:p>
            <a:pPr algn="ctr"/>
            <a:endParaRPr lang="en-US" sz="4800" dirty="0" smtClean="0"/>
          </a:p>
          <a:p>
            <a:pPr algn="ctr"/>
            <a:endParaRPr lang="en-US" sz="4800" dirty="0" smtClean="0"/>
          </a:p>
          <a:p>
            <a:pPr algn="ctr"/>
            <a:endParaRPr lang="en-US" sz="4800" dirty="0" smtClean="0"/>
          </a:p>
          <a:p>
            <a:pPr algn="ctr"/>
            <a:endParaRPr lang="en-US" sz="4800" dirty="0" smtClean="0"/>
          </a:p>
          <a:p>
            <a:pPr algn="ctr"/>
            <a:endParaRPr lang="en-US" sz="4800" dirty="0" smtClean="0"/>
          </a:p>
          <a:p>
            <a:pPr algn="ctr"/>
            <a:endParaRPr lang="en-US" sz="2400" dirty="0" smtClean="0"/>
          </a:p>
          <a:p>
            <a:pPr algn="ctr"/>
            <a:endParaRPr lang="en-US" sz="4800" dirty="0"/>
          </a:p>
        </p:txBody>
      </p:sp>
      <p:pic>
        <p:nvPicPr>
          <p:cNvPr id="108545" name="Picture 1"/>
          <p:cNvPicPr>
            <a:picLocks noChangeAspect="1" noChangeArrowheads="1"/>
          </p:cNvPicPr>
          <p:nvPr/>
        </p:nvPicPr>
        <p:blipFill>
          <a:blip r:embed="rId4" cstate="print"/>
          <a:srcRect/>
          <a:stretch>
            <a:fillRect/>
          </a:stretch>
        </p:blipFill>
        <p:spPr bwMode="auto">
          <a:xfrm>
            <a:off x="1828800" y="524394"/>
            <a:ext cx="5410200" cy="3590406"/>
          </a:xfrm>
          <a:prstGeom prst="rect">
            <a:avLst/>
          </a:prstGeom>
          <a:noFill/>
          <a:ln w="9525">
            <a:noFill/>
            <a:miter lim="800000"/>
            <a:headEnd/>
            <a:tailEnd/>
          </a:ln>
        </p:spPr>
      </p:pic>
      <p:sp>
        <p:nvSpPr>
          <p:cNvPr id="8" name="TextBox 7"/>
          <p:cNvSpPr txBox="1"/>
          <p:nvPr/>
        </p:nvSpPr>
        <p:spPr>
          <a:xfrm>
            <a:off x="0" y="4267200"/>
            <a:ext cx="9144000" cy="1508105"/>
          </a:xfrm>
          <a:prstGeom prst="rect">
            <a:avLst/>
          </a:prstGeom>
          <a:noFill/>
        </p:spPr>
        <p:txBody>
          <a:bodyPr wrap="square" rtlCol="0">
            <a:spAutoFit/>
          </a:bodyPr>
          <a:lstStyle/>
          <a:p>
            <a:pPr algn="ctr"/>
            <a:r>
              <a:rPr lang="en-US" sz="4400" b="1" dirty="0" smtClean="0">
                <a:solidFill>
                  <a:schemeClr val="bg1"/>
                </a:solidFill>
              </a:rPr>
              <a:t>April – STD Awareness Month</a:t>
            </a:r>
          </a:p>
          <a:p>
            <a:pPr algn="ctr"/>
            <a:r>
              <a:rPr lang="en-US" sz="4800" dirty="0" smtClean="0">
                <a:solidFill>
                  <a:schemeClr val="bg1"/>
                </a:solidFill>
              </a:rPr>
              <a:t>www.cdcnpin.org/stdawareness</a:t>
            </a:r>
            <a:endParaRPr lang="en-US" sz="4800" dirty="0">
              <a:solidFill>
                <a:schemeClr val="bg1"/>
              </a:solidFill>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srcRect l="2381" t="13714" r="40953" b="5524"/>
          <a:stretch>
            <a:fillRect/>
          </a:stretch>
        </p:blipFill>
        <p:spPr bwMode="auto">
          <a:xfrm>
            <a:off x="685800" y="0"/>
            <a:ext cx="7699076" cy="6858000"/>
          </a:xfrm>
          <a:prstGeom prst="rect">
            <a:avLst/>
          </a:prstGeom>
          <a:noFill/>
          <a:ln w="9525">
            <a:noFill/>
            <a:miter lim="800000"/>
            <a:headEnd/>
            <a:tailEnd/>
          </a:ln>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sp>
        <p:nvSpPr>
          <p:cNvPr id="4" name="TextBox 3"/>
          <p:cNvSpPr txBox="1"/>
          <p:nvPr/>
        </p:nvSpPr>
        <p:spPr>
          <a:xfrm>
            <a:off x="0" y="5715000"/>
            <a:ext cx="9144000" cy="954107"/>
          </a:xfrm>
          <a:prstGeom prst="rect">
            <a:avLst/>
          </a:prstGeom>
          <a:noFill/>
        </p:spPr>
        <p:txBody>
          <a:bodyPr wrap="square" rtlCol="0">
            <a:spAutoFit/>
          </a:bodyPr>
          <a:lstStyle/>
          <a:p>
            <a:pPr algn="ctr"/>
            <a:r>
              <a:rPr lang="en-US" sz="2800" b="1" dirty="0" smtClean="0">
                <a:solidFill>
                  <a:schemeClr val="bg1"/>
                </a:solidFill>
              </a:rPr>
              <a:t>By the end of February…. </a:t>
            </a:r>
            <a:r>
              <a:rPr lang="en-US" sz="2800" dirty="0" smtClean="0">
                <a:solidFill>
                  <a:schemeClr val="bg1"/>
                </a:solidFill>
              </a:rPr>
              <a:t>http://www.cdcnpin.org/stdawareness/tools.htm</a:t>
            </a:r>
            <a:endParaRPr lang="en-US" sz="2800" dirty="0">
              <a:solidFill>
                <a:schemeClr val="bg1"/>
              </a:solidFill>
            </a:endParaRPr>
          </a:p>
        </p:txBody>
      </p:sp>
      <p:pic>
        <p:nvPicPr>
          <p:cNvPr id="104449" name="Picture 1" descr="Picture (Device Independent Bitmap)"/>
          <p:cNvPicPr>
            <a:picLocks noChangeAspect="1" noChangeArrowheads="1"/>
          </p:cNvPicPr>
          <p:nvPr/>
        </p:nvPicPr>
        <p:blipFill>
          <a:blip r:embed="rId4" cstate="print"/>
          <a:srcRect t="16260" r="75781" b="55556"/>
          <a:stretch>
            <a:fillRect/>
          </a:stretch>
        </p:blipFill>
        <p:spPr bwMode="auto">
          <a:xfrm>
            <a:off x="1524000" y="228600"/>
            <a:ext cx="6324600" cy="530450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6" name="Rectangle 5"/>
          <p:cNvSpPr/>
          <p:nvPr/>
        </p:nvSpPr>
        <p:spPr>
          <a:xfrm>
            <a:off x="152400" y="6172200"/>
            <a:ext cx="4124847" cy="523220"/>
          </a:xfrm>
          <a:prstGeom prst="rect">
            <a:avLst/>
          </a:prstGeom>
        </p:spPr>
        <p:txBody>
          <a:bodyPr wrap="none">
            <a:spAutoFit/>
          </a:bodyPr>
          <a:lstStyle/>
          <a:p>
            <a:r>
              <a:rPr lang="en-US" sz="2800" dirty="0" smtClean="0">
                <a:solidFill>
                  <a:schemeClr val="bg1"/>
                </a:solidFill>
              </a:rPr>
              <a:t>http://www.gytnow.org/</a:t>
            </a:r>
            <a:endParaRPr lang="en-US" sz="2800" dirty="0">
              <a:solidFill>
                <a:schemeClr val="bg1"/>
              </a:solidFill>
            </a:endParaRPr>
          </a:p>
        </p:txBody>
      </p:sp>
      <p:pic>
        <p:nvPicPr>
          <p:cNvPr id="4098" name="Picture 2"/>
          <p:cNvPicPr>
            <a:picLocks noChangeAspect="1" noChangeArrowheads="1"/>
          </p:cNvPicPr>
          <p:nvPr/>
        </p:nvPicPr>
        <p:blipFill>
          <a:blip r:embed="rId4" cstate="print"/>
          <a:srcRect l="3643" t="14476" r="42726" b="4762"/>
          <a:stretch>
            <a:fillRect/>
          </a:stretch>
        </p:blipFill>
        <p:spPr bwMode="auto">
          <a:xfrm>
            <a:off x="2362200" y="0"/>
            <a:ext cx="6638925" cy="6248400"/>
          </a:xfrm>
          <a:prstGeom prst="rect">
            <a:avLst/>
          </a:prstGeom>
          <a:noFill/>
          <a:ln w="9525">
            <a:noFill/>
            <a:miter lim="800000"/>
            <a:headEnd/>
            <a:tailEnd/>
          </a:ln>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srcRect/>
          <a:stretch>
            <a:fillRect/>
          </a:stretch>
        </p:blipFill>
        <p:spPr bwMode="auto">
          <a:xfrm>
            <a:off x="0" y="-152400"/>
            <a:ext cx="9144000" cy="30861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5" cstate="print"/>
          <a:srcRect t="14201" b="35135"/>
          <a:stretch>
            <a:fillRect/>
          </a:stretch>
        </p:blipFill>
        <p:spPr bwMode="auto">
          <a:xfrm>
            <a:off x="0" y="3505200"/>
            <a:ext cx="9144000" cy="3352800"/>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t="2703" b="66224"/>
          <a:stretch>
            <a:fillRect/>
          </a:stretch>
        </p:blipFill>
        <p:spPr bwMode="auto">
          <a:xfrm>
            <a:off x="0" y="2895600"/>
            <a:ext cx="9144000" cy="2056282"/>
          </a:xfrm>
          <a:prstGeom prst="rect">
            <a:avLst/>
          </a:prstGeom>
          <a:noFill/>
          <a:ln w="9525">
            <a:noFill/>
            <a:miter lim="800000"/>
            <a:headEnd/>
            <a:tailEnd/>
          </a:ln>
          <a:effectLst/>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a:effectLst/>
        </p:spPr>
        <p:txBody>
          <a:bodyPr wrap="none" anchor="ctr"/>
          <a:lstStyle/>
          <a:p>
            <a:endParaRPr lang="en-US"/>
          </a:p>
        </p:txBody>
      </p:sp>
      <p:pic>
        <p:nvPicPr>
          <p:cNvPr id="360451" name="Picture 3"/>
          <p:cNvPicPr>
            <a:picLocks noChangeAspect="1" noChangeArrowheads="1"/>
          </p:cNvPicPr>
          <p:nvPr/>
        </p:nvPicPr>
        <p:blipFill>
          <a:blip r:embed="rId4" cstate="print"/>
          <a:srcRect/>
          <a:stretch>
            <a:fillRect/>
          </a:stretch>
        </p:blipFill>
        <p:spPr bwMode="auto">
          <a:xfrm>
            <a:off x="304800" y="706438"/>
            <a:ext cx="8641876" cy="5770562"/>
          </a:xfrm>
          <a:prstGeom prst="rect">
            <a:avLst/>
          </a:prstGeom>
          <a:noFill/>
          <a:ln w="12700" cap="sq">
            <a:noFill/>
            <a:miter lim="800000"/>
            <a:headEnd type="none" w="sm" len="sm"/>
            <a:tailEnd type="none" w="sm" len="sm"/>
          </a:ln>
          <a:effectLst/>
        </p:spPr>
      </p:pic>
      <p:pic>
        <p:nvPicPr>
          <p:cNvPr id="360453" name="Picture 5"/>
          <p:cNvPicPr>
            <a:picLocks noChangeAspect="1" noChangeArrowheads="1"/>
          </p:cNvPicPr>
          <p:nvPr/>
        </p:nvPicPr>
        <p:blipFill>
          <a:blip r:embed="rId5" cstate="print"/>
          <a:srcRect r="50000"/>
          <a:stretch>
            <a:fillRect/>
          </a:stretch>
        </p:blipFill>
        <p:spPr bwMode="auto">
          <a:xfrm>
            <a:off x="6477000" y="152400"/>
            <a:ext cx="2514600" cy="33528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a:effectLst/>
        </p:spPr>
        <p:txBody>
          <a:bodyPr wrap="none" anchor="ctr"/>
          <a:lstStyle/>
          <a:p>
            <a:endParaRPr lang="en-US"/>
          </a:p>
        </p:txBody>
      </p:sp>
      <p:pic>
        <p:nvPicPr>
          <p:cNvPr id="313347" name="Picture 3"/>
          <p:cNvPicPr>
            <a:picLocks noChangeAspect="1" noChangeArrowheads="1"/>
          </p:cNvPicPr>
          <p:nvPr/>
        </p:nvPicPr>
        <p:blipFill>
          <a:blip r:embed="rId4" cstate="print"/>
          <a:srcRect t="2293" r="1437" b="2293"/>
          <a:stretch>
            <a:fillRect/>
          </a:stretch>
        </p:blipFill>
        <p:spPr bwMode="auto">
          <a:xfrm>
            <a:off x="177035" y="381001"/>
            <a:ext cx="8814565" cy="5943600"/>
          </a:xfrm>
          <a:prstGeom prst="rect">
            <a:avLst/>
          </a:prstGeom>
          <a:noFill/>
          <a:ln w="12700" cap="sq">
            <a:noFill/>
            <a:miter lim="800000"/>
            <a:headEnd type="none" w="sm" len="sm"/>
            <a:tailEnd type="none" w="sm" len="sm"/>
          </a:ln>
          <a:effectLst/>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82946" name="Picture 2"/>
          <p:cNvPicPr>
            <a:picLocks noChangeAspect="1" noChangeArrowheads="1"/>
          </p:cNvPicPr>
          <p:nvPr/>
        </p:nvPicPr>
        <p:blipFill>
          <a:blip r:embed="rId4" cstate="print"/>
          <a:srcRect l="13333" t="16762" r="50476" b="8571"/>
          <a:stretch>
            <a:fillRect/>
          </a:stretch>
        </p:blipFill>
        <p:spPr bwMode="auto">
          <a:xfrm>
            <a:off x="228600" y="228600"/>
            <a:ext cx="3782008" cy="4876800"/>
          </a:xfrm>
          <a:prstGeom prst="rect">
            <a:avLst/>
          </a:prstGeom>
          <a:noFill/>
          <a:ln w="9525">
            <a:noFill/>
            <a:miter lim="800000"/>
            <a:headEnd/>
            <a:tailEnd/>
          </a:ln>
        </p:spPr>
      </p:pic>
      <p:pic>
        <p:nvPicPr>
          <p:cNvPr id="82947" name="Picture 3"/>
          <p:cNvPicPr>
            <a:picLocks noChangeAspect="1" noChangeArrowheads="1"/>
          </p:cNvPicPr>
          <p:nvPr/>
        </p:nvPicPr>
        <p:blipFill>
          <a:blip r:embed="rId5" cstate="print"/>
          <a:srcRect l="12857" t="19048" r="50476" b="6286"/>
          <a:stretch>
            <a:fillRect/>
          </a:stretch>
        </p:blipFill>
        <p:spPr bwMode="auto">
          <a:xfrm>
            <a:off x="4114800" y="498764"/>
            <a:ext cx="4816929" cy="6130636"/>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Text Placeholder 2"/>
          <p:cNvSpPr>
            <a:spLocks noGrp="1"/>
          </p:cNvSpPr>
          <p:nvPr>
            <p:ph type="body" idx="1"/>
          </p:nvPr>
        </p:nvSpPr>
        <p:spPr/>
        <p:txBody>
          <a:bodyPr/>
          <a:lstStyle/>
          <a:p>
            <a:pPr lvl="0">
              <a:spcAft>
                <a:spcPts val="1200"/>
              </a:spcAft>
            </a:pPr>
            <a:r>
              <a:rPr lang="en-US" dirty="0" smtClean="0"/>
              <a:t>National website or contact links</a:t>
            </a:r>
          </a:p>
          <a:p>
            <a:pPr lvl="0">
              <a:spcAft>
                <a:spcPts val="1200"/>
              </a:spcAft>
            </a:pPr>
            <a:r>
              <a:rPr lang="en-US" dirty="0" smtClean="0"/>
              <a:t>2-3 ideas to engage community members around the Health Observance </a:t>
            </a:r>
          </a:p>
          <a:p>
            <a:pPr lvl="0">
              <a:spcAft>
                <a:spcPts val="1200"/>
              </a:spcAft>
            </a:pPr>
            <a:r>
              <a:rPr lang="en-US" dirty="0" smtClean="0"/>
              <a:t>A generic article about the observance that could be adapted or included in the tribal paper</a:t>
            </a:r>
          </a:p>
          <a:p>
            <a:pPr lvl="0">
              <a:spcAft>
                <a:spcPts val="1200"/>
              </a:spcAft>
            </a:pPr>
            <a:r>
              <a:rPr lang="en-US" dirty="0" smtClean="0"/>
              <a:t>Links/examples of available fact sheets, print/media materials, &amp; other educational resources.</a:t>
            </a:r>
          </a:p>
          <a:p>
            <a:pPr lvl="0">
              <a:spcAft>
                <a:spcPts val="1200"/>
              </a:spcAft>
            </a:pPr>
            <a:r>
              <a:rPr lang="en-US" dirty="0" smtClean="0"/>
              <a:t>Any other idea you have?</a:t>
            </a:r>
          </a:p>
          <a:p>
            <a:pPr>
              <a:spcAft>
                <a:spcPts val="1200"/>
              </a:spcAft>
            </a:pPr>
            <a:endParaRPr lang="en-US" dirty="0"/>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1066800" y="350838"/>
            <a:ext cx="6781800" cy="1325562"/>
          </a:xfrm>
        </p:spPr>
        <p:txBody>
          <a:bodyPr/>
          <a:lstStyle/>
          <a:p>
            <a:r>
              <a:rPr lang="en-US" dirty="0" smtClean="0">
                <a:solidFill>
                  <a:schemeClr val="accent1">
                    <a:lumMod val="75000"/>
                  </a:schemeClr>
                </a:solidFill>
              </a:rPr>
              <a:t>Is this something that you would find useful?</a:t>
            </a:r>
            <a:endParaRPr lang="en-US" dirty="0">
              <a:solidFill>
                <a:schemeClr val="accent1">
                  <a:lumMod val="75000"/>
                </a:schemeClr>
              </a:solidFill>
            </a:endParaRPr>
          </a:p>
        </p:txBody>
      </p:sp>
      <p:graphicFrame>
        <p:nvGraphicFramePr>
          <p:cNvPr id="4" name="TPChart"/>
          <p:cNvGraphicFramePr>
            <a:graphicFrameLocks noChangeAspect="1"/>
          </p:cNvGraphicFramePr>
          <p:nvPr/>
        </p:nvGraphicFramePr>
        <p:xfrm>
          <a:off x="4508500" y="1651000"/>
          <a:ext cx="4572000" cy="4749800"/>
        </p:xfrm>
        <a:graphic>
          <a:graphicData uri="http://schemas.openxmlformats.org/presentationml/2006/ole">
            <p:oleObj spid="_x0000_s83970" name="Chart" r:id="rId6" imgW="4572106" imgH="5143553" progId="MSGraph.Chart.8">
              <p:embed followColorScheme="full"/>
            </p:oleObj>
          </a:graphicData>
        </a:graphic>
      </p:graphicFrame>
      <p:sp>
        <p:nvSpPr>
          <p:cNvPr id="3" name="TPAnswers"/>
          <p:cNvSpPr>
            <a:spLocks noGrp="1"/>
          </p:cNvSpPr>
          <p:nvPr>
            <p:ph type="body" idx="4294967295"/>
            <p:custDataLst>
              <p:tags r:id="rId3"/>
            </p:custDataLst>
          </p:nvPr>
        </p:nvSpPr>
        <p:spPr>
          <a:xfrm>
            <a:off x="609600" y="2106612"/>
            <a:ext cx="4114800" cy="4598988"/>
          </a:xfrm>
        </p:spPr>
        <p:txBody>
          <a:bodyPr>
            <a:noAutofit/>
          </a:bodyPr>
          <a:lstStyle/>
          <a:p>
            <a:pPr marL="514350" indent="-514350">
              <a:buFont typeface="Wingdings 2"/>
              <a:buAutoNum type="arabicPeriod"/>
            </a:pPr>
            <a:r>
              <a:rPr lang="en-US" sz="3200" dirty="0" smtClean="0"/>
              <a:t>Yes</a:t>
            </a:r>
          </a:p>
          <a:p>
            <a:pPr marL="514350" indent="-514350">
              <a:buFont typeface="Wingdings 2"/>
              <a:buAutoNum type="arabicPeriod"/>
            </a:pPr>
            <a:r>
              <a:rPr lang="en-US" sz="3200" dirty="0" smtClean="0"/>
              <a:t>No</a:t>
            </a:r>
            <a:endParaRPr lang="en-US" sz="32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52400" y="248696"/>
            <a:ext cx="8839200" cy="1066800"/>
          </a:xfrm>
        </p:spPr>
        <p:txBody>
          <a:bodyPr/>
          <a:lstStyle/>
          <a:p>
            <a:r>
              <a:rPr lang="en-US" dirty="0" smtClean="0">
                <a:solidFill>
                  <a:schemeClr val="accent1">
                    <a:lumMod val="75000"/>
                  </a:schemeClr>
                </a:solidFill>
              </a:rPr>
              <a:t>What’s your favorite STD?</a:t>
            </a:r>
            <a:endParaRPr lang="en-US" dirty="0">
              <a:solidFill>
                <a:schemeClr val="accent1">
                  <a:lumMod val="75000"/>
                </a:schemeClr>
              </a:solidFill>
            </a:endParaRPr>
          </a:p>
        </p:txBody>
      </p:sp>
      <p:graphicFrame>
        <p:nvGraphicFramePr>
          <p:cNvPr id="4" name="TPChart"/>
          <p:cNvGraphicFramePr>
            <a:graphicFrameLocks noChangeAspect="1"/>
          </p:cNvGraphicFramePr>
          <p:nvPr/>
        </p:nvGraphicFramePr>
        <p:xfrm>
          <a:off x="4495800" y="1333500"/>
          <a:ext cx="4572000" cy="5143500"/>
        </p:xfrm>
        <a:graphic>
          <a:graphicData uri="http://schemas.openxmlformats.org/presentationml/2006/ole">
            <p:oleObj spid="_x0000_s1026" name="Chart" r:id="rId6" imgW="4572106" imgH="5143553"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99432"/>
          </a:xfrm>
        </p:spPr>
        <p:txBody>
          <a:bodyPr>
            <a:noAutofit/>
          </a:bodyPr>
          <a:lstStyle/>
          <a:p>
            <a:pPr marL="514350" indent="-514350">
              <a:buFont typeface="Wingdings 2"/>
              <a:buAutoNum type="arabicPeriod"/>
            </a:pPr>
            <a:r>
              <a:rPr lang="en-US" sz="3200" dirty="0" smtClean="0"/>
              <a:t>Chlamydia</a:t>
            </a:r>
          </a:p>
          <a:p>
            <a:pPr marL="514350" indent="-514350">
              <a:buFont typeface="Wingdings 2"/>
              <a:buAutoNum type="arabicPeriod"/>
            </a:pPr>
            <a:r>
              <a:rPr lang="en-US" sz="3200" dirty="0" smtClean="0"/>
              <a:t>Gonorrhea</a:t>
            </a:r>
          </a:p>
          <a:p>
            <a:pPr marL="514350" indent="-514350">
              <a:buFont typeface="Wingdings 2"/>
              <a:buAutoNum type="arabicPeriod"/>
            </a:pPr>
            <a:r>
              <a:rPr lang="en-US" sz="3200" dirty="0" smtClean="0"/>
              <a:t>Syphilis</a:t>
            </a:r>
          </a:p>
          <a:p>
            <a:pPr marL="514350" indent="-514350">
              <a:buFont typeface="Wingdings 2"/>
              <a:buAutoNum type="arabicPeriod"/>
            </a:pPr>
            <a:r>
              <a:rPr lang="en-US" sz="3200" dirty="0" smtClean="0"/>
              <a:t>Herpes</a:t>
            </a:r>
          </a:p>
          <a:p>
            <a:pPr marL="514350" indent="-514350">
              <a:buFont typeface="Wingdings 2"/>
              <a:buAutoNum type="arabicPeriod"/>
            </a:pPr>
            <a:r>
              <a:rPr lang="en-US" sz="3200" dirty="0" smtClean="0"/>
              <a:t>HIV/AIDS</a:t>
            </a:r>
          </a:p>
          <a:p>
            <a:pPr marL="514350" indent="-514350">
              <a:buFont typeface="Wingdings 2"/>
              <a:buAutoNum type="arabicPeriod"/>
            </a:pPr>
            <a:r>
              <a:rPr lang="en-US" sz="3200" dirty="0" smtClean="0"/>
              <a:t>Human </a:t>
            </a:r>
            <a:r>
              <a:rPr lang="en-US" sz="3200" dirty="0" err="1" smtClean="0"/>
              <a:t>Papillma</a:t>
            </a:r>
            <a:r>
              <a:rPr lang="en-US" sz="3200" dirty="0" smtClean="0"/>
              <a:t> Virus (HPV)</a:t>
            </a:r>
            <a:endParaRPr lang="en-US" sz="32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52400" y="274637"/>
            <a:ext cx="8839200" cy="1066800"/>
          </a:xfrm>
        </p:spPr>
        <p:txBody>
          <a:bodyPr/>
          <a:lstStyle/>
          <a:p>
            <a:r>
              <a:rPr lang="en-US" dirty="0" smtClean="0">
                <a:solidFill>
                  <a:schemeClr val="accent1">
                    <a:lumMod val="75000"/>
                  </a:schemeClr>
                </a:solidFill>
              </a:rPr>
              <a:t>What would be best for you?</a:t>
            </a:r>
            <a:endParaRPr lang="en-US" dirty="0">
              <a:solidFill>
                <a:schemeClr val="accent1">
                  <a:lumMod val="75000"/>
                </a:schemeClr>
              </a:solidFill>
            </a:endParaRPr>
          </a:p>
        </p:txBody>
      </p:sp>
      <p:graphicFrame>
        <p:nvGraphicFramePr>
          <p:cNvPr id="4" name="TPChart"/>
          <p:cNvGraphicFramePr>
            <a:graphicFrameLocks noChangeAspect="1"/>
          </p:cNvGraphicFramePr>
          <p:nvPr/>
        </p:nvGraphicFramePr>
        <p:xfrm>
          <a:off x="4572000" y="1524000"/>
          <a:ext cx="4508500" cy="4749800"/>
        </p:xfrm>
        <a:graphic>
          <a:graphicData uri="http://schemas.openxmlformats.org/presentationml/2006/ole">
            <p:oleObj spid="_x0000_s84994" name="Chart" r:id="rId6" imgW="4572106" imgH="5143553" progId="MSGraph.Chart.8">
              <p:embed followColorScheme="full"/>
            </p:oleObj>
          </a:graphicData>
        </a:graphic>
      </p:graphicFrame>
      <p:sp>
        <p:nvSpPr>
          <p:cNvPr id="3" name="TPAnswers"/>
          <p:cNvSpPr>
            <a:spLocks noGrp="1"/>
          </p:cNvSpPr>
          <p:nvPr>
            <p:ph type="body" idx="1"/>
            <p:custDataLst>
              <p:tags r:id="rId3"/>
            </p:custDataLst>
          </p:nvPr>
        </p:nvSpPr>
        <p:spPr>
          <a:xfrm>
            <a:off x="457200" y="1524000"/>
            <a:ext cx="3962400" cy="4599432"/>
          </a:xfrm>
        </p:spPr>
        <p:txBody>
          <a:bodyPr>
            <a:noAutofit/>
          </a:bodyPr>
          <a:lstStyle/>
          <a:p>
            <a:pPr marL="514350" indent="-514350">
              <a:buFont typeface="Wingdings 2"/>
              <a:buAutoNum type="arabicPeriod"/>
            </a:pPr>
            <a:r>
              <a:rPr lang="en-US" sz="3200" dirty="0" smtClean="0"/>
              <a:t>Sections sent via email</a:t>
            </a:r>
          </a:p>
          <a:p>
            <a:pPr marL="514350" indent="-514350">
              <a:buFont typeface="Wingdings 2"/>
              <a:buAutoNum type="arabicPeriod"/>
            </a:pPr>
            <a:r>
              <a:rPr lang="en-US" sz="3200" dirty="0" smtClean="0"/>
              <a:t>Binder with tabs for each month</a:t>
            </a:r>
          </a:p>
          <a:p>
            <a:pPr marL="514350" indent="-514350">
              <a:buFont typeface="Wingdings 2"/>
              <a:buAutoNum type="arabicPeriod"/>
            </a:pPr>
            <a:r>
              <a:rPr lang="en-US" sz="3200" dirty="0" smtClean="0"/>
              <a:t>CD</a:t>
            </a:r>
          </a:p>
          <a:p>
            <a:pPr marL="514350" indent="-514350">
              <a:buFont typeface="Wingdings 2"/>
              <a:buAutoNum type="arabicPeriod"/>
            </a:pPr>
            <a:r>
              <a:rPr lang="en-US" sz="3200" dirty="0" smtClean="0"/>
              <a:t>On NPAIHB Website</a:t>
            </a:r>
          </a:p>
          <a:p>
            <a:pPr marL="514350" indent="-514350">
              <a:buFont typeface="Wingdings 2"/>
              <a:buAutoNum type="arabicPeriod"/>
            </a:pPr>
            <a:r>
              <a:rPr lang="en-US" sz="3200" dirty="0" smtClean="0"/>
              <a:t>Wall calendar</a:t>
            </a:r>
            <a:endParaRPr lang="en-US" sz="32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40340"/>
            <a:ext cx="8839200" cy="1569660"/>
          </a:xfrm>
          <a:prstGeom prst="rect">
            <a:avLst/>
          </a:prstGeom>
          <a:noFill/>
        </p:spPr>
        <p:txBody>
          <a:bodyPr wrap="square" rtlCol="0">
            <a:spAutoFit/>
          </a:bodyPr>
          <a:lstStyle/>
          <a:p>
            <a:pPr algn="ctr"/>
            <a:r>
              <a:rPr lang="en-US" sz="9600" b="1" dirty="0" smtClean="0">
                <a:solidFill>
                  <a:schemeClr val="accent1">
                    <a:lumMod val="75000"/>
                  </a:schemeClr>
                </a:solidFill>
              </a:rPr>
              <a:t>Questions?</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124200" y="1143000"/>
            <a:ext cx="5638800" cy="5257800"/>
          </a:xfrm>
        </p:spPr>
        <p:txBody>
          <a:bodyPr/>
          <a:lstStyle/>
          <a:p>
            <a:pPr marL="609600" indent="-609600">
              <a:lnSpc>
                <a:spcPct val="80000"/>
              </a:lnSpc>
            </a:pPr>
            <a:r>
              <a:rPr lang="en-US" sz="2400" b="1" dirty="0" smtClean="0"/>
              <a:t>Stephanie Craig Rushing</a:t>
            </a:r>
            <a:r>
              <a:rPr lang="en-US" sz="2400" dirty="0" smtClean="0"/>
              <a:t>, MPH </a:t>
            </a:r>
          </a:p>
          <a:p>
            <a:pPr marL="609600" indent="-609600">
              <a:lnSpc>
                <a:spcPct val="80000"/>
              </a:lnSpc>
              <a:buNone/>
            </a:pPr>
            <a:r>
              <a:rPr lang="en-US" sz="2400" dirty="0" smtClean="0"/>
              <a:t>	Director – Project Red Talon</a:t>
            </a:r>
          </a:p>
          <a:p>
            <a:pPr marL="609600" indent="-609600">
              <a:lnSpc>
                <a:spcPct val="80000"/>
              </a:lnSpc>
              <a:buNone/>
            </a:pPr>
            <a:r>
              <a:rPr lang="en-US" sz="2400" dirty="0" smtClean="0"/>
              <a:t>	scraig@npaihb.org</a:t>
            </a:r>
          </a:p>
          <a:p>
            <a:pPr marL="609600" indent="-609600">
              <a:lnSpc>
                <a:spcPct val="80000"/>
              </a:lnSpc>
            </a:pPr>
            <a:endParaRPr lang="en-US" sz="2400" dirty="0" smtClean="0"/>
          </a:p>
          <a:p>
            <a:pPr marL="609600" indent="-609600">
              <a:lnSpc>
                <a:spcPct val="80000"/>
              </a:lnSpc>
            </a:pPr>
            <a:r>
              <a:rPr lang="en-US" sz="2400" b="1" dirty="0" smtClean="0"/>
              <a:t>Lisa Griggs </a:t>
            </a:r>
          </a:p>
          <a:p>
            <a:pPr marL="609600" indent="-609600">
              <a:lnSpc>
                <a:spcPct val="80000"/>
              </a:lnSpc>
              <a:buNone/>
            </a:pPr>
            <a:r>
              <a:rPr lang="en-US" sz="2400" dirty="0" smtClean="0"/>
              <a:t>	Administrative Assistant, Blackfeet </a:t>
            </a:r>
          </a:p>
          <a:p>
            <a:pPr marL="609600" indent="-609600">
              <a:lnSpc>
                <a:spcPct val="80000"/>
              </a:lnSpc>
              <a:buNone/>
            </a:pPr>
            <a:r>
              <a:rPr lang="en-US" sz="2400" dirty="0" smtClean="0"/>
              <a:t>	lgriggs@npaihb.org</a:t>
            </a:r>
          </a:p>
          <a:p>
            <a:pPr marL="609600" indent="-609600">
              <a:lnSpc>
                <a:spcPct val="80000"/>
              </a:lnSpc>
            </a:pPr>
            <a:endParaRPr lang="en-US" sz="2400" dirty="0" smtClean="0"/>
          </a:p>
          <a:p>
            <a:pPr marL="609600" indent="-609600">
              <a:lnSpc>
                <a:spcPct val="80000"/>
              </a:lnSpc>
            </a:pPr>
            <a:endParaRPr lang="en-US" sz="2400" dirty="0" smtClean="0"/>
          </a:p>
          <a:p>
            <a:pPr marL="609600" indent="-609600">
              <a:lnSpc>
                <a:spcPct val="80000"/>
              </a:lnSpc>
              <a:spcAft>
                <a:spcPts val="600"/>
              </a:spcAft>
              <a:buNone/>
            </a:pPr>
            <a:r>
              <a:rPr lang="en-US" sz="2400" dirty="0" smtClean="0"/>
              <a:t>NPAIHB:  </a:t>
            </a:r>
            <a:r>
              <a:rPr lang="en-US" sz="2000" dirty="0" smtClean="0">
                <a:solidFill>
                  <a:schemeClr val="accent5">
                    <a:lumMod val="50000"/>
                  </a:schemeClr>
                </a:solidFill>
              </a:rPr>
              <a:t>www.npaihb.org</a:t>
            </a:r>
            <a:endParaRPr lang="en-US" sz="2400" dirty="0" smtClean="0">
              <a:solidFill>
                <a:schemeClr val="accent5">
                  <a:lumMod val="50000"/>
                </a:schemeClr>
              </a:solidFill>
            </a:endParaRPr>
          </a:p>
          <a:p>
            <a:pPr marL="609600" indent="-609600">
              <a:lnSpc>
                <a:spcPct val="80000"/>
              </a:lnSpc>
              <a:buNone/>
            </a:pPr>
            <a:r>
              <a:rPr lang="en-US" sz="2400" dirty="0" smtClean="0"/>
              <a:t>PRT: 	</a:t>
            </a:r>
            <a:r>
              <a:rPr lang="en-US" sz="2000" dirty="0" smtClean="0">
                <a:solidFill>
                  <a:schemeClr val="accent5">
                    <a:lumMod val="50000"/>
                  </a:schemeClr>
                </a:solidFill>
              </a:rPr>
              <a:t>http://www.npaihb.org/epicenter/</a:t>
            </a:r>
          </a:p>
          <a:p>
            <a:pPr marL="609600" indent="-609600">
              <a:lnSpc>
                <a:spcPct val="80000"/>
              </a:lnSpc>
              <a:spcAft>
                <a:spcPts val="600"/>
              </a:spcAft>
              <a:buNone/>
            </a:pPr>
            <a:r>
              <a:rPr lang="en-US" sz="2000" dirty="0" smtClean="0">
                <a:solidFill>
                  <a:schemeClr val="accent5">
                    <a:lumMod val="50000"/>
                  </a:schemeClr>
                </a:solidFill>
              </a:rPr>
              <a:t>		project/</a:t>
            </a:r>
            <a:r>
              <a:rPr lang="en-US" sz="2000" dirty="0" err="1" smtClean="0">
                <a:solidFill>
                  <a:schemeClr val="accent5">
                    <a:lumMod val="50000"/>
                  </a:schemeClr>
                </a:solidFill>
              </a:rPr>
              <a:t>project_red_talon</a:t>
            </a:r>
            <a:r>
              <a:rPr lang="en-US" sz="2000" dirty="0" smtClean="0">
                <a:solidFill>
                  <a:schemeClr val="accent5">
                    <a:lumMod val="50000"/>
                  </a:schemeClr>
                </a:solidFill>
              </a:rPr>
              <a:t>/</a:t>
            </a:r>
            <a:endParaRPr lang="en-US" sz="2400" dirty="0" smtClean="0">
              <a:solidFill>
                <a:schemeClr val="accent5">
                  <a:lumMod val="50000"/>
                </a:schemeClr>
              </a:solidFill>
            </a:endParaRPr>
          </a:p>
          <a:p>
            <a:pPr marL="609600" indent="-609600">
              <a:lnSpc>
                <a:spcPct val="80000"/>
              </a:lnSpc>
              <a:spcAft>
                <a:spcPts val="600"/>
              </a:spcAft>
              <a:buNone/>
            </a:pPr>
            <a:r>
              <a:rPr lang="en-US" sz="2400" dirty="0" smtClean="0"/>
              <a:t>Stop the Silence: </a:t>
            </a:r>
            <a:r>
              <a:rPr lang="en-US" sz="2000" dirty="0" smtClean="0">
                <a:solidFill>
                  <a:schemeClr val="accent5">
                    <a:lumMod val="50000"/>
                  </a:schemeClr>
                </a:solidFill>
              </a:rPr>
              <a:t>www.stopthesilence.org</a:t>
            </a:r>
            <a:endParaRPr lang="en-US" sz="2400" dirty="0" smtClean="0">
              <a:solidFill>
                <a:schemeClr val="accent5">
                  <a:lumMod val="50000"/>
                </a:schemeClr>
              </a:solidFill>
            </a:endParaRPr>
          </a:p>
          <a:p>
            <a:pPr marL="609600" indent="-609600">
              <a:lnSpc>
                <a:spcPct val="80000"/>
              </a:lnSpc>
              <a:buNone/>
            </a:pPr>
            <a:endParaRPr lang="en-US" sz="2400" dirty="0" smtClean="0"/>
          </a:p>
          <a:p>
            <a:endParaRPr lang="en-US" dirty="0"/>
          </a:p>
        </p:txBody>
      </p:sp>
      <p:sp>
        <p:nvSpPr>
          <p:cNvPr id="2" name="Title 1"/>
          <p:cNvSpPr>
            <a:spLocks noGrp="1"/>
          </p:cNvSpPr>
          <p:nvPr>
            <p:ph type="title"/>
          </p:nvPr>
        </p:nvSpPr>
        <p:spPr/>
        <p:txBody>
          <a:bodyPr/>
          <a:lstStyle/>
          <a:p>
            <a:r>
              <a:rPr lang="en-US" dirty="0" smtClean="0"/>
              <a:t>Northwest Portland Area Indian Health Board</a:t>
            </a:r>
            <a:endParaRPr lang="en-US" dirty="0"/>
          </a:p>
        </p:txBody>
      </p:sp>
      <p:sp>
        <p:nvSpPr>
          <p:cNvPr id="3" name="Text Placeholder 2"/>
          <p:cNvSpPr>
            <a:spLocks noGrp="1"/>
          </p:cNvSpPr>
          <p:nvPr>
            <p:ph type="body" idx="2"/>
          </p:nvPr>
        </p:nvSpPr>
        <p:spPr/>
        <p:txBody>
          <a:bodyPr/>
          <a:lstStyle/>
          <a:p>
            <a:r>
              <a:rPr lang="en-US" dirty="0" smtClean="0"/>
              <a:t>Indian Leadership for Indian Health</a:t>
            </a:r>
            <a:endParaRPr lang="en-US"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52400" y="228600"/>
            <a:ext cx="8839200" cy="1066800"/>
          </a:xfrm>
        </p:spPr>
        <p:txBody>
          <a:bodyPr/>
          <a:lstStyle/>
          <a:p>
            <a:r>
              <a:rPr lang="en-US" dirty="0" smtClean="0">
                <a:solidFill>
                  <a:schemeClr val="accent1">
                    <a:lumMod val="75000"/>
                  </a:schemeClr>
                </a:solidFill>
              </a:rPr>
              <a:t>Which STD is most common?</a:t>
            </a:r>
            <a:endParaRPr lang="en-US" dirty="0">
              <a:solidFill>
                <a:schemeClr val="accent1">
                  <a:lumMod val="75000"/>
                </a:schemeClr>
              </a:solidFill>
            </a:endParaRPr>
          </a:p>
        </p:txBody>
      </p:sp>
      <p:graphicFrame>
        <p:nvGraphicFramePr>
          <p:cNvPr id="4" name="TPChart"/>
          <p:cNvGraphicFramePr>
            <a:graphicFrameLocks noChangeAspect="1"/>
          </p:cNvGraphicFramePr>
          <p:nvPr/>
        </p:nvGraphicFramePr>
        <p:xfrm>
          <a:off x="4495800" y="1333500"/>
          <a:ext cx="4572000" cy="5143500"/>
        </p:xfrm>
        <a:graphic>
          <a:graphicData uri="http://schemas.openxmlformats.org/presentationml/2006/ole">
            <p:oleObj spid="_x0000_s154626" name="Chart" r:id="rId6" imgW="4572106" imgH="5143553"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99432"/>
          </a:xfrm>
        </p:spPr>
        <p:txBody>
          <a:bodyPr>
            <a:noAutofit/>
          </a:bodyPr>
          <a:lstStyle/>
          <a:p>
            <a:pPr marL="514350" indent="-514350">
              <a:buFont typeface="Wingdings 2"/>
              <a:buAutoNum type="arabicPeriod"/>
            </a:pPr>
            <a:r>
              <a:rPr lang="en-US" sz="3200" dirty="0" smtClean="0"/>
              <a:t>Chlamydia</a:t>
            </a:r>
          </a:p>
          <a:p>
            <a:pPr marL="514350" indent="-514350">
              <a:buFont typeface="Wingdings 2"/>
              <a:buAutoNum type="arabicPeriod"/>
            </a:pPr>
            <a:r>
              <a:rPr lang="en-US" sz="3200" dirty="0" smtClean="0"/>
              <a:t>Gonorrhea</a:t>
            </a:r>
          </a:p>
          <a:p>
            <a:pPr marL="514350" indent="-514350">
              <a:buFont typeface="Wingdings 2"/>
              <a:buAutoNum type="arabicPeriod"/>
            </a:pPr>
            <a:r>
              <a:rPr lang="en-US" sz="3200" dirty="0" smtClean="0"/>
              <a:t>Syphilis</a:t>
            </a:r>
          </a:p>
          <a:p>
            <a:pPr marL="514350" indent="-514350">
              <a:buFont typeface="Wingdings 2"/>
              <a:buAutoNum type="arabicPeriod"/>
            </a:pPr>
            <a:r>
              <a:rPr lang="en-US" sz="3200" dirty="0" smtClean="0"/>
              <a:t>HIV/AIDS</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533400" y="381000"/>
          <a:ext cx="8305800" cy="5791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52400" y="1752600"/>
            <a:ext cx="461665" cy="2971800"/>
          </a:xfrm>
          <a:prstGeom prst="rect">
            <a:avLst/>
          </a:prstGeom>
          <a:noFill/>
          <a:ln>
            <a:noFill/>
          </a:ln>
        </p:spPr>
        <p:txBody>
          <a:bodyPr vert="vert270" wrap="square" rtlCol="0">
            <a:spAutoFit/>
          </a:bodyPr>
          <a:lstStyle/>
          <a:p>
            <a:pPr algn="ctr"/>
            <a:r>
              <a:rPr lang="en-US" dirty="0" smtClean="0"/>
              <a:t>Cases per 100,000</a:t>
            </a:r>
            <a:endParaRPr lang="en-US"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28600" y="838200"/>
            <a:ext cx="8610600" cy="1066800"/>
          </a:xfrm>
        </p:spPr>
        <p:txBody>
          <a:bodyPr/>
          <a:lstStyle/>
          <a:p>
            <a:r>
              <a:rPr lang="en-US" dirty="0" smtClean="0">
                <a:solidFill>
                  <a:schemeClr val="accent1">
                    <a:lumMod val="75000"/>
                  </a:schemeClr>
                </a:solidFill>
              </a:rPr>
              <a:t>What percentage of new HIV diagnoses are among young people age 29 and under?</a:t>
            </a:r>
            <a:endParaRPr lang="en-US" dirty="0">
              <a:solidFill>
                <a:schemeClr val="accent1">
                  <a:lumMod val="75000"/>
                </a:schemeClr>
              </a:solidFill>
            </a:endParaRPr>
          </a:p>
        </p:txBody>
      </p:sp>
      <p:graphicFrame>
        <p:nvGraphicFramePr>
          <p:cNvPr id="4" name="TPChart"/>
          <p:cNvGraphicFramePr>
            <a:graphicFrameLocks noChangeAspect="1"/>
          </p:cNvGraphicFramePr>
          <p:nvPr/>
        </p:nvGraphicFramePr>
        <p:xfrm>
          <a:off x="3276600" y="2438400"/>
          <a:ext cx="5257800" cy="4038600"/>
        </p:xfrm>
        <a:graphic>
          <a:graphicData uri="http://schemas.openxmlformats.org/presentationml/2006/ole">
            <p:oleObj spid="_x0000_s155650" name="Chart" r:id="rId6" imgW="4572106" imgH="5143553" progId="MSGraph.Chart.8">
              <p:embed followColorScheme="full"/>
            </p:oleObj>
          </a:graphicData>
        </a:graphic>
      </p:graphicFrame>
      <p:sp>
        <p:nvSpPr>
          <p:cNvPr id="3" name="TPAnswers"/>
          <p:cNvSpPr>
            <a:spLocks noGrp="1"/>
          </p:cNvSpPr>
          <p:nvPr>
            <p:ph type="body" idx="4294967295"/>
            <p:custDataLst>
              <p:tags r:id="rId3"/>
            </p:custDataLst>
          </p:nvPr>
        </p:nvSpPr>
        <p:spPr>
          <a:xfrm>
            <a:off x="914400" y="2868612"/>
            <a:ext cx="2438400" cy="3684588"/>
          </a:xfrm>
        </p:spPr>
        <p:txBody>
          <a:bodyPr>
            <a:noAutofit/>
          </a:bodyPr>
          <a:lstStyle/>
          <a:p>
            <a:pPr marL="514350" indent="-514350">
              <a:buFont typeface="Wingdings 2"/>
              <a:buAutoNum type="arabicPeriod"/>
            </a:pPr>
            <a:r>
              <a:rPr lang="en-US" sz="3200" b="1" dirty="0" smtClean="0"/>
              <a:t>10%</a:t>
            </a:r>
          </a:p>
          <a:p>
            <a:pPr marL="514350" indent="-514350">
              <a:buFont typeface="Wingdings 2"/>
              <a:buAutoNum type="arabicPeriod"/>
            </a:pPr>
            <a:r>
              <a:rPr lang="en-US" sz="3200" b="1" dirty="0" smtClean="0"/>
              <a:t>25%</a:t>
            </a:r>
          </a:p>
          <a:p>
            <a:pPr marL="514350" indent="-514350">
              <a:buFont typeface="Wingdings 2"/>
              <a:buAutoNum type="arabicPeriod"/>
            </a:pPr>
            <a:r>
              <a:rPr lang="en-US" sz="3200" b="1" dirty="0" smtClean="0"/>
              <a:t>50%</a:t>
            </a:r>
          </a:p>
          <a:p>
            <a:pPr marL="514350" indent="-514350">
              <a:buFont typeface="Wingdings 2"/>
              <a:buAutoNum type="arabicPeriod"/>
            </a:pPr>
            <a:r>
              <a:rPr lang="en-US" sz="3200" b="1" dirty="0" smtClean="0"/>
              <a:t>75%</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7"/>
  <p:tag name="FONTSIZE" val="32"/>
  <p:tag name="BULLETTYPE" val="ppBulletArabicPeriod"/>
  <p:tag name="ANSWERTEXT" val="Chlamydia&#10;Gonorrhea&#10;Syphilis&#10;HIV/AIDS"/>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SLIDEID" val="574033CBA04C42DFB160A60D8BE7AE2E"/>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TOTALRESPONSES" val="4"/>
  <p:tag name="RESPONSECOUNT" val="4"/>
  <p:tag name="SLICED" val="False"/>
  <p:tag name="RESPONSES" val="2;3;2;3;"/>
  <p:tag name="CHARTSTRINGSTD" val="0 2 2 0 0 0"/>
  <p:tag name="CHARTSTRINGREV" val="0 0 0 2 2 0"/>
  <p:tag name="CHARTSTRINGSTDPER" val="0 0.5 0.5 0 0 0"/>
  <p:tag name="CHARTSTRINGREVPER" val="0 0 0 0.5 0.5 0"/>
  <p:tag name="RESPONSESGATHERED" val="False"/>
  <p:tag name="SLIDEORDER" val="3"/>
  <p:tag name="SLIDEGUID" val="C796742CEB93437CB2750C42A17806CA"/>
  <p:tag name="ANSWERSALIAS" val="10%|smicln|25%|smicln|50%|smicln|75%"/>
  <p:tag name="QUESTIONALIAS" val="What percentage of new HIV diagnoses are among young people age 29 and under?"/>
  <p:tag name="VALUES" val="No Value|smicln|No Value|smicln|No Value|smicln|No Value"/>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
  <p:tag name="FONTSIZE" val="32"/>
  <p:tag name="BULLETTYPE" val="ppBulletArabicPeriod"/>
  <p:tag name="ANSWERTEXT" val="10%&#10;25%&#10;50%&#10;75%"/>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SLIDEGUID" val="B789A9159ABC4B90B14D2DF5736E3156"/>
  <p:tag name="SLIDEID" val="B789A9159ABC4B90B14D2DF5736E3156"/>
  <p:tag name="SLIDEORDER" val="1"/>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QUESTIONALIAS" val="Among women, what percentage of chlamydia infections cause no signs or symptoms?"/>
  <p:tag name="ANSWERSALIAS" val="10%|smicln|25%|smicln|50%|smicln|75%"/>
  <p:tag name="VALUES" val="No Value|smicln|No Value|smicln|No Value|smicln|No Value"/>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
  <p:tag name="FONTSIZE" val="40"/>
  <p:tag name="BULLETTYPE" val="ppBulletArabicPeriod"/>
  <p:tag name="ANSWERTEXT" val="10%&#10;25%&#10;50%&#10;75%"/>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SLIDEGUID" val="090552B79C834F70AAFFBABBDD58A2A1"/>
  <p:tag name="SLIDEID" val="090552B79C834F70AAFFBABBDD58A2A1"/>
  <p:tag name="SLIDEORDER" val="1"/>
  <p:tag name="SLIDETYPE" val="Q"/>
  <p:tag name="DEMOGRAPHIC" val="False"/>
  <p:tag name="TEAMASSIGN" val="False"/>
  <p:tag name="SPEEDSCORING" val="False"/>
  <p:tag name="CORRECTPOINTVALUE" val="1"/>
  <p:tag name="INCORRECTPOINTVALUE" val="0"/>
  <p:tag name="ZEROBASED" val="False"/>
  <p:tag name="AUTOADVANCE" val="False"/>
  <p:tag name="ANSWERSALIAS" val="Strongly Agree|smicln|Agree|smicln|Neutral|smicln|Disagree|smicln|Strongly Disagree"/>
  <p:tag name="DELIMITERS" val="3.1"/>
  <p:tag name="VALUEFORMAT" val="0%"/>
  <p:tag name="QUESTIONALIAS" val="Poll: There is pressure among teens to post sexy images or messages on their online profiles."/>
  <p:tag name="RESPONSESGATHERED" val="False"/>
  <p:tag name="VALUES" val="No Value|smicln|No Value|smicln|No Value|smicln|No Value|smicln|No Value"/>
</p:tagLst>
</file>

<file path=ppt/tags/tag35.xml><?xml version="1.0" encoding="utf-8"?>
<p:tagLst xmlns:a="http://schemas.openxmlformats.org/drawingml/2006/main" xmlns:r="http://schemas.openxmlformats.org/officeDocument/2006/relationships" xmlns:p="http://schemas.openxmlformats.org/presentationml/2006/main">
  <p:tag name="ANSWERBULLETS" val="3"/>
  <p:tag name="OLDNUMANSWERS" val="5"/>
  <p:tag name="ANSWERTEXT" val="Strongly Agree&#10;Agree&#10;Neutral&#10;Disagree&#10;Strongly Disagree"/>
  <p:tag name="BULLETTYPE" val="ppBulletArabicPeriod"/>
  <p:tag name="FONTSIZE" val="32"/>
  <p:tag name="TEXTLENGTH" val="55"/>
</p:tagLst>
</file>

<file path=ppt/tags/tag36.xml><?xml version="1.0" encoding="utf-8"?>
<p:tagLst xmlns:a="http://schemas.openxmlformats.org/drawingml/2006/main" xmlns:r="http://schemas.openxmlformats.org/officeDocument/2006/relationships" xmlns:p="http://schemas.openxmlformats.org/presentationml/2006/main">
  <p:tag name="SLIDEGUID" val="9F901203D5394CF097A9E73819A851BA"/>
  <p:tag name="SLIDEID" val="9F901203D5394CF097A9E73819A851BA"/>
  <p:tag name="SLIDEORDER" val="1"/>
  <p:tag name="SLIDETYPE" val="Q"/>
  <p:tag name="DEMOGRAPHIC" val="False"/>
  <p:tag name="TEAMASSIGN" val="False"/>
  <p:tag name="SPEEDSCORING" val="False"/>
  <p:tag name="CORRECTPOINTVALUE" val="1"/>
  <p:tag name="INCORRECTPOINTVALUE" val="0"/>
  <p:tag name="ZEROBASED" val="False"/>
  <p:tag name="AUTOADVANCE" val="False"/>
  <p:tag name="ANSWERSALIAS" val="Strongly Agree|smicln|Agree|smicln|Neutral|smicln|Disagree|smicln|Strongly Disagree"/>
  <p:tag name="DELIMITERS" val="3.1"/>
  <p:tag name="VALUEFORMAT" val="0%"/>
  <p:tag name="QUESTIONALIAS" val="Poll: Sending sexy images or messages can have serious negative consequences."/>
  <p:tag name="RESPONSESGATHERED" val="False"/>
  <p:tag name="VALUES" val="No Value|smicln|No Value|smicln|No Value|smicln|No Value|smicln|No Value"/>
</p:tagLst>
</file>

<file path=ppt/tags/tag37.xml><?xml version="1.0" encoding="utf-8"?>
<p:tagLst xmlns:a="http://schemas.openxmlformats.org/drawingml/2006/main" xmlns:r="http://schemas.openxmlformats.org/officeDocument/2006/relationships" xmlns:p="http://schemas.openxmlformats.org/presentationml/2006/main">
  <p:tag name="ANSWERBULLETS" val="3"/>
  <p:tag name="OLDNUMANSWERS" val="5"/>
  <p:tag name="ANSWERTEXT" val="Strongly Agree&#10;Agree&#10;Neutral&#10;Disagree&#10;Strongly Disagree"/>
  <p:tag name="BULLETTYPE" val="ppBulletArabicPeriod"/>
  <p:tag name="FONTSIZE" val="32"/>
  <p:tag name="TEXTLENGTH" val="55"/>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SLIDEGUID" val="AA3D2E5174644D599F81C37ACF3EF16D"/>
  <p:tag name="SLIDEID" val="AA3D2E5174644D599F81C37ACF3EF16D"/>
  <p:tag name="SLIDEORDER" val="1"/>
  <p:tag name="SLIDETYPE" val="Q"/>
  <p:tag name="DEMOGRAPHIC" val="False"/>
  <p:tag name="TEAMASSIGN" val="False"/>
  <p:tag name="SPEEDSCORING" val="False"/>
  <p:tag name="CORRECTPOINTVALUE" val="1"/>
  <p:tag name="INCORRECTPOINTVALUE" val="0"/>
  <p:tag name="ZEROBASED" val="False"/>
  <p:tag name="AUTOADVANCE" val="False"/>
  <p:tag name="ANSWERSALIAS" val="Yes|smicln|No"/>
  <p:tag name="DELIMITERS" val="3.1"/>
  <p:tag name="VALUEFORMAT" val="0%"/>
  <p:tag name="RESPONSESGATHERED" val="False"/>
  <p:tag name="QUESTIONALIAS" val="Is this something that you would find useful?"/>
  <p:tag name="VALUES" val="No Value|smicln|No Value"/>
</p:tagLst>
</file>

<file path=ppt/tags/tag67.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6"/>
  <p:tag name="FONTSIZE" val="32"/>
  <p:tag name="BULLETTYPE" val="ppBulletArabicPeriod"/>
  <p:tag name="ANSWERTEXT" val="Yes&#10;No"/>
</p:tagLst>
</file>

<file path=ppt/tags/tag68.xml><?xml version="1.0" encoding="utf-8"?>
<p:tagLst xmlns:a="http://schemas.openxmlformats.org/drawingml/2006/main" xmlns:r="http://schemas.openxmlformats.org/officeDocument/2006/relationships" xmlns:p="http://schemas.openxmlformats.org/presentationml/2006/main">
  <p:tag name="SLIDEGUID" val="E5C0730C493D4D3DB48E6E53A779454E"/>
  <p:tag name="SLIDEID" val="E5C0730C493D4D3DB48E6E53A779454E"/>
  <p:tag name="SLIDEORDER" val="1"/>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QUESTIONALIAS" val="What would be best for you?"/>
  <p:tag name="RESPONSESGATHERED" val="False"/>
  <p:tag name="ANSWERSALIAS" val="Sections sent via email|smicln|Binder with tabs for each month|smicln|CD|smicln|On NPAIHB Website|smicln|Wall calendar"/>
  <p:tag name="VALUES" val="No Value|smicln|No Value|smicln|No Value|smicln|No Value|smicln|No Value"/>
</p:tagLst>
</file>

<file path=ppt/tags/tag69.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90"/>
  <p:tag name="FONTSIZE" val="32"/>
  <p:tag name="BULLETTYPE" val="ppBulletArabicPeriod"/>
  <p:tag name="ANSWERTEXT" val="Sections sent via email&#10;Binder with tabs for each month&#10;CD&#10;On NPAIHB Website&#10;Wall calendar"/>
</p:tagLst>
</file>

<file path=ppt/tags/tag7.xml><?xml version="1.0" encoding="utf-8"?>
<p:tagLst xmlns:a="http://schemas.openxmlformats.org/drawingml/2006/main" xmlns:r="http://schemas.openxmlformats.org/officeDocument/2006/relationships" xmlns:p="http://schemas.openxmlformats.org/presentationml/2006/main">
  <p:tag name="SLIDEGUID" val="574033CBA04C42DFB160A60D8BE7AE2E"/>
  <p:tag name="SLIDEID" val="574033CBA04C42DFB160A60D8BE7AE2E"/>
  <p:tag name="SLIDEORDER" val="1"/>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ANSWERSALIAS" val="Chlamydia|smicln|Gonorrhea|smicln|Syphilis|smicln|Herpes|smicln|HIV/AIDS|smicln|Human Papillma Virus (HPV)"/>
  <p:tag name="QUESTIONALIAS" val="What’s your favorite STD?"/>
  <p:tag name="TOTALRESPONSES" val="4"/>
  <p:tag name="RESPONSECOUNT" val="4"/>
  <p:tag name="SLICED" val="False"/>
  <p:tag name="RESPONSES" val="2;3;2;3;"/>
  <p:tag name="CHARTSTRINGSTD" val="0 2 2 0 0 0"/>
  <p:tag name="CHARTSTRINGREV" val="0 0 0 2 2 0"/>
  <p:tag name="CHARTSTRINGSTDPER" val="0 0.5 0.5 0 0 0"/>
  <p:tag name="CHARTSTRINGREVPER" val="0 0 0 0.5 0.5 0"/>
  <p:tag name="RESPONSESGATHERED" val="False"/>
  <p:tag name="VALUES" val="No Value|smicln|No Value|smicln|No Value|smicln|No Value|smicln|No Value|smicln|No Valu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71"/>
  <p:tag name="FONTSIZE" val="32"/>
  <p:tag name="BULLETTYPE" val="ppBulletArabicPeriod"/>
  <p:tag name="ANSWERTEXT" val="Chlamydia&#10;Gonorrhea&#10;Syphilis&#10;Herpes&#10;HIV/AIDS&#10;Human Papillma Virus (HPV)"/>
</p:tagLst>
</file>

<file path=ppt/tags/tag9.xml><?xml version="1.0" encoding="utf-8"?>
<p:tagLst xmlns:a="http://schemas.openxmlformats.org/drawingml/2006/main" xmlns:r="http://schemas.openxmlformats.org/officeDocument/2006/relationships" xmlns:p="http://schemas.openxmlformats.org/presentationml/2006/main">
  <p:tag name="SLIDEID" val="574033CBA04C42DFB160A60D8BE7AE2E"/>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TOTALRESPONSES" val="4"/>
  <p:tag name="RESPONSECOUNT" val="4"/>
  <p:tag name="SLICED" val="False"/>
  <p:tag name="RESPONSES" val="2;3;2;3;"/>
  <p:tag name="CHARTSTRINGSTD" val="0 2 2 0 0 0"/>
  <p:tag name="CHARTSTRINGREV" val="0 0 0 2 2 0"/>
  <p:tag name="CHARTSTRINGSTDPER" val="0 0.5 0.5 0 0 0"/>
  <p:tag name="CHARTSTRINGREVPER" val="0 0 0 0.5 0.5 0"/>
  <p:tag name="RESPONSESGATHERED" val="False"/>
  <p:tag name="SLIDEORDER" val="2"/>
  <p:tag name="SLIDEGUID" val="5E214D2566AE43E5B214014C82480323"/>
  <p:tag name="ANSWERSALIAS" val="Chlamydia|smicln|Gonorrhea|smicln|Syphilis|smicln|HIV/AIDS"/>
  <p:tag name="QUESTIONALIAS" val="Which STD is most common?"/>
  <p:tag name="VALUES" val="No Value|smicln|No Value|smicln|No Value|smicln|No Valu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1418</TotalTime>
  <Words>2556</Words>
  <Application>Microsoft Office PowerPoint</Application>
  <PresentationFormat>On-screen Show (4:3)</PresentationFormat>
  <Paragraphs>354</Paragraphs>
  <Slides>62</Slides>
  <Notes>62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65" baseType="lpstr">
      <vt:lpstr>Civic</vt:lpstr>
      <vt:lpstr>Technic</vt:lpstr>
      <vt:lpstr>Chart</vt:lpstr>
      <vt:lpstr>Project Red Talon</vt:lpstr>
      <vt:lpstr>Northwest Portland Area Indian Health Board</vt:lpstr>
      <vt:lpstr>Slide 3</vt:lpstr>
      <vt:lpstr>Slide 4</vt:lpstr>
      <vt:lpstr>Project Red Talon: Four Objectives</vt:lpstr>
      <vt:lpstr>What’s your favorite STD?</vt:lpstr>
      <vt:lpstr>Which STD is most common?</vt:lpstr>
      <vt:lpstr>Slide 8</vt:lpstr>
      <vt:lpstr>What percentage of new HIV diagnoses are among young people age 29 and under?</vt:lpstr>
      <vt:lpstr>Slide 10</vt:lpstr>
      <vt:lpstr>STD: Transmission</vt:lpstr>
      <vt:lpstr>Slide 12</vt:lpstr>
      <vt:lpstr>Among women, what percentage of chlamydia infections cause no signs or symptoms?</vt:lpstr>
      <vt:lpstr>Most Infections are Silent!</vt:lpstr>
      <vt:lpstr>NW Rates: Youth Impact</vt:lpstr>
      <vt:lpstr>Are STDs Serious?</vt:lpstr>
      <vt:lpstr>Slide 17</vt:lpstr>
      <vt:lpstr>Project Red Talon</vt:lpstr>
      <vt:lpstr>Research Questions</vt:lpstr>
      <vt:lpstr>Methods</vt:lpstr>
      <vt:lpstr>Slide 21</vt:lpstr>
      <vt:lpstr>Sexting (a combination of sex and texting) is the act of sending sexually explicit messages or photos electronically, primarily between cell phones.</vt:lpstr>
      <vt:lpstr>Slide 23</vt:lpstr>
      <vt:lpstr>Slide 24</vt:lpstr>
      <vt:lpstr>Slide 25</vt:lpstr>
      <vt:lpstr>In Oregon and Washington, sexting can result in state felony charges, including indecency with a child creation, possession and distribution of child pornography.   In Idaho, sexting can result in charges of creation, possession and distribution of child pornography and crimes against a minor.  </vt:lpstr>
      <vt:lpstr>Slide 27</vt:lpstr>
      <vt:lpstr>Sext Recipient</vt:lpstr>
      <vt:lpstr>Poll: There is pressure among teens to post sexy images or messages on their online profiles.</vt:lpstr>
      <vt:lpstr>Poll: Sending sexy images or messages can have serious negative consequences.</vt:lpstr>
      <vt:lpstr>Slide 31</vt:lpstr>
      <vt:lpstr>Slide 32</vt:lpstr>
      <vt:lpstr>Slide 33</vt:lpstr>
      <vt:lpstr>Tips for Parents</vt:lpstr>
      <vt:lpstr>Tips for Educators</vt:lpstr>
      <vt:lpstr>Slide 36</vt:lpstr>
      <vt:lpstr>Slide 37</vt:lpstr>
      <vt:lpstr>Slide 38</vt:lpstr>
      <vt:lpstr>Slide 39</vt:lpstr>
      <vt:lpstr>Slide 40</vt:lpstr>
      <vt:lpstr>Slide 41</vt:lpstr>
      <vt:lpstr>Slide 42</vt:lpstr>
      <vt:lpstr>Slide 43</vt:lpstr>
      <vt:lpstr>Project Red Talon</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Contents</vt:lpstr>
      <vt:lpstr>Is this something that you would find useful?</vt:lpstr>
      <vt:lpstr>What would be best for you?</vt:lpstr>
      <vt:lpstr>Slide 61</vt:lpstr>
      <vt:lpstr>Northwest Portland Area Indian Health Board</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Scraig</cp:lastModifiedBy>
  <cp:revision>130</cp:revision>
  <dcterms:created xsi:type="dcterms:W3CDTF">2009-02-09T20:07:18Z</dcterms:created>
  <dcterms:modified xsi:type="dcterms:W3CDTF">2010-02-22T00:01:15Z</dcterms:modified>
</cp:coreProperties>
</file>